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6" r:id="rId1"/>
  </p:sldMasterIdLst>
  <p:sldIdLst>
    <p:sldId id="282" r:id="rId2"/>
    <p:sldId id="268" r:id="rId3"/>
    <p:sldId id="260" r:id="rId4"/>
    <p:sldId id="270" r:id="rId5"/>
    <p:sldId id="284" r:id="rId6"/>
    <p:sldId id="266" r:id="rId7"/>
    <p:sldId id="290" r:id="rId8"/>
    <p:sldId id="293" r:id="rId9"/>
    <p:sldId id="287" r:id="rId10"/>
    <p:sldId id="288" r:id="rId11"/>
    <p:sldId id="289" r:id="rId12"/>
    <p:sldId id="294" r:id="rId13"/>
    <p:sldId id="292" r:id="rId14"/>
    <p:sldId id="286" r:id="rId15"/>
    <p:sldId id="291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 smtClean="0">
              <a:solidFill>
                <a:srgbClr val="0070C0"/>
              </a:solidFill>
            </a:rPr>
            <a:t>Ci si può spostare </a:t>
          </a:r>
          <a:r>
            <a:rPr lang="it-IT" sz="1800" b="1" u="sng" dirty="0" smtClean="0">
              <a:solidFill>
                <a:srgbClr val="0070C0"/>
              </a:solidFill>
            </a:rPr>
            <a:t>liberamente</a:t>
          </a:r>
          <a:r>
            <a:rPr lang="it-IT" sz="1800" b="1" dirty="0" smtClean="0">
              <a:solidFill>
                <a:srgbClr val="0070C0"/>
              </a:solidFill>
            </a:rPr>
            <a:t> all’interno della stessa Regione</a:t>
          </a:r>
          <a:endParaRPr lang="it-IT" sz="1800" b="1" dirty="0">
            <a:solidFill>
              <a:srgbClr val="0070C0"/>
            </a:solidFill>
          </a:endParaRP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>
              <a:solidFill>
                <a:srgbClr val="0070C0"/>
              </a:solidFill>
            </a:rPr>
            <a:t>Non servirà </a:t>
          </a:r>
          <a:r>
            <a:rPr lang="it-IT" sz="1800" b="1" dirty="0" smtClean="0">
              <a:solidFill>
                <a:srgbClr val="0070C0"/>
              </a:solidFill>
            </a:rPr>
            <a:t>più l’autocertificazione</a:t>
          </a:r>
          <a:endParaRPr lang="it-IT" sz="1800" b="1" dirty="0">
            <a:solidFill>
              <a:srgbClr val="0070C0"/>
            </a:solidFill>
          </a:endParaRP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0A5DB082-4046-472D-BD1F-FCCB900793D6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Si potranno vedere </a:t>
          </a:r>
        </a:p>
        <a:p>
          <a:pPr algn="ctr"/>
          <a:r>
            <a:rPr lang="it-IT" sz="1800" b="1" dirty="0">
              <a:solidFill>
                <a:srgbClr val="0070C0"/>
              </a:solidFill>
            </a:rPr>
            <a:t>anche gli amici </a:t>
          </a:r>
          <a:endParaRPr lang="it-IT" sz="1800" b="1" dirty="0">
            <a:solidFill>
              <a:srgbClr val="0070C0"/>
            </a:solidFill>
            <a:highlight>
              <a:srgbClr val="FFFF00"/>
            </a:highlight>
          </a:endParaRPr>
        </a:p>
      </dgm:t>
    </dgm:pt>
    <dgm:pt modelId="{F22821AB-5C39-4905-8F6A-B9D620EE5919}" type="parTrans" cxnId="{A3F60DA6-3C1F-4D3E-B775-B6BA49B8DD28}">
      <dgm:prSet/>
      <dgm:spPr/>
      <dgm:t>
        <a:bodyPr/>
        <a:lstStyle/>
        <a:p>
          <a:endParaRPr lang="it-IT"/>
        </a:p>
      </dgm:t>
    </dgm:pt>
    <dgm:pt modelId="{0EF61580-ED82-4BFC-ADD1-8D1183906058}" type="sibTrans" cxnId="{A3F60DA6-3C1F-4D3E-B775-B6BA49B8DD28}">
      <dgm:prSet/>
      <dgm:spPr/>
      <dgm:t>
        <a:bodyPr/>
        <a:lstStyle/>
        <a:p>
          <a:endParaRPr lang="it-IT"/>
        </a:p>
      </dgm:t>
    </dgm:pt>
    <dgm:pt modelId="{78CB10E6-9FA9-4F1B-900C-99836550F20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 smtClean="0">
              <a:solidFill>
                <a:srgbClr val="0070C0"/>
              </a:solidFill>
            </a:rPr>
            <a:t>Sono comunque vietati gli assembramenti in luoghi pubblici o aperti al pubblico</a:t>
          </a:r>
          <a:endParaRPr lang="it-IT" sz="1800" b="1" dirty="0">
            <a:solidFill>
              <a:srgbClr val="0070C0"/>
            </a:solidFill>
          </a:endParaRPr>
        </a:p>
      </dgm:t>
    </dgm:pt>
    <dgm:pt modelId="{5EA0CBD8-FF86-49F4-8640-574D7D18E4DD}" type="parTrans" cxnId="{9C6D8174-DDAA-48FE-8E73-7C6770CC4B1D}">
      <dgm:prSet/>
      <dgm:spPr/>
      <dgm:t>
        <a:bodyPr/>
        <a:lstStyle/>
        <a:p>
          <a:endParaRPr lang="it-IT"/>
        </a:p>
      </dgm:t>
    </dgm:pt>
    <dgm:pt modelId="{F51656A0-E1EF-4048-AB18-5153DD7F10FA}" type="sibTrans" cxnId="{9C6D8174-DDAA-48FE-8E73-7C6770CC4B1D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6AE245F-2A4D-481D-8EC5-693EAA437EE0}" type="pres">
      <dgm:prSet presAssocID="{39DB49B8-D513-449D-A2CF-BBA638C7A47D}" presName="parentText" presStyleLbl="node1" presStyleIdx="0" presStyleCnt="4" custScaleY="100045" custLinFactNeighborY="6497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4" custScaleX="100000" custScaleY="74551" custLinFactNeighborY="404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C46742-1EE2-415E-A627-E97B5B5158EF}" type="pres">
      <dgm:prSet presAssocID="{77B80938-E90D-4AA8-AC9A-B5C3CCA5A97D}" presName="spacer" presStyleCnt="0"/>
      <dgm:spPr/>
    </dgm:pt>
    <dgm:pt modelId="{1B38B2D3-D798-45B8-8D4F-D08E81F278DA}" type="pres">
      <dgm:prSet presAssocID="{0A5DB082-4046-472D-BD1F-FCCB900793D6}" presName="parentText" presStyleLbl="node1" presStyleIdx="2" presStyleCnt="4" custScaleX="100000" custScaleY="70961" custLinFactNeighborY="4749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E4C5FA-8DB7-465D-8536-278A82EFAFD0}" type="pres">
      <dgm:prSet presAssocID="{0EF61580-ED82-4BFC-ADD1-8D1183906058}" presName="spacer" presStyleCnt="0"/>
      <dgm:spPr/>
    </dgm:pt>
    <dgm:pt modelId="{699CC520-7801-465A-B046-A6C53D79A324}" type="pres">
      <dgm:prSet presAssocID="{78CB10E6-9FA9-4F1B-900C-99836550F201}" presName="parentText" presStyleLbl="node1" presStyleIdx="3" presStyleCnt="4" custScaleX="100000" custScaleY="96408" custLinFactNeighborY="-1522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9C6E62C-288B-4790-9EE9-DB5EAA9F9FA9}" type="presOf" srcId="{9D9C3B8E-FF2D-429B-8D43-B6883FB6C44D}" destId="{F2A70472-6102-4CFD-BBA9-7D0664E08630}" srcOrd="0" destOrd="0" presId="urn:microsoft.com/office/officeart/2005/8/layout/vList2"/>
    <dgm:cxn modelId="{9C6D8174-DDAA-48FE-8E73-7C6770CC4B1D}" srcId="{9D9C3B8E-FF2D-429B-8D43-B6883FB6C44D}" destId="{78CB10E6-9FA9-4F1B-900C-99836550F201}" srcOrd="3" destOrd="0" parTransId="{5EA0CBD8-FF86-49F4-8640-574D7D18E4DD}" sibTransId="{F51656A0-E1EF-4048-AB18-5153DD7F10FA}"/>
    <dgm:cxn modelId="{28D8AAAF-3DCC-4A7E-9193-798FFA54E1FA}" type="presOf" srcId="{78CB10E6-9FA9-4F1B-900C-99836550F201}" destId="{699CC520-7801-465A-B046-A6C53D79A324}" srcOrd="0" destOrd="0" presId="urn:microsoft.com/office/officeart/2005/8/layout/vList2"/>
    <dgm:cxn modelId="{F965D379-51F5-447B-99A7-6AC2A33C8675}" type="presOf" srcId="{0A5DB082-4046-472D-BD1F-FCCB900793D6}" destId="{1B38B2D3-D798-45B8-8D4F-D08E81F278DA}" srcOrd="0" destOrd="0" presId="urn:microsoft.com/office/officeart/2005/8/layout/vList2"/>
    <dgm:cxn modelId="{A4486DD2-603D-4DE6-B201-A9433E27B8EB}" type="presOf" srcId="{F69E18F9-0431-4053-9CF0-D64EE04E32AA}" destId="{0E5F6EB5-2055-4239-9B7E-DADFE1DDDA2E}" srcOrd="0" destOrd="0" presId="urn:microsoft.com/office/officeart/2005/8/layout/vList2"/>
    <dgm:cxn modelId="{EDEE2A7D-953C-4D8D-AE59-27C4E067B3EC}" type="presOf" srcId="{39DB49B8-D513-449D-A2CF-BBA638C7A47D}" destId="{36AE245F-2A4D-481D-8EC5-693EAA437EE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A3F60DA6-3C1F-4D3E-B775-B6BA49B8DD28}" srcId="{9D9C3B8E-FF2D-429B-8D43-B6883FB6C44D}" destId="{0A5DB082-4046-472D-BD1F-FCCB900793D6}" srcOrd="2" destOrd="0" parTransId="{F22821AB-5C39-4905-8F6A-B9D620EE5919}" sibTransId="{0EF61580-ED82-4BFC-ADD1-8D1183906058}"/>
    <dgm:cxn modelId="{730DE439-EBBF-4136-85D6-02146693E5B6}" type="presParOf" srcId="{F2A70472-6102-4CFD-BBA9-7D0664E08630}" destId="{36AE245F-2A4D-481D-8EC5-693EAA437EE0}" srcOrd="0" destOrd="0" presId="urn:microsoft.com/office/officeart/2005/8/layout/vList2"/>
    <dgm:cxn modelId="{864744F8-BA7A-471B-8E8E-DDEE7BDB83E4}" type="presParOf" srcId="{F2A70472-6102-4CFD-BBA9-7D0664E08630}" destId="{08B6369F-8E12-492D-ACA4-E89D7959DACB}" srcOrd="1" destOrd="0" presId="urn:microsoft.com/office/officeart/2005/8/layout/vList2"/>
    <dgm:cxn modelId="{2034438F-5EF1-4363-9D7C-4159F46246D6}" type="presParOf" srcId="{F2A70472-6102-4CFD-BBA9-7D0664E08630}" destId="{0E5F6EB5-2055-4239-9B7E-DADFE1DDDA2E}" srcOrd="2" destOrd="0" presId="urn:microsoft.com/office/officeart/2005/8/layout/vList2"/>
    <dgm:cxn modelId="{8BA4D96C-84AE-449D-B259-32A0B7A8C64D}" type="presParOf" srcId="{F2A70472-6102-4CFD-BBA9-7D0664E08630}" destId="{77C46742-1EE2-415E-A627-E97B5B5158EF}" srcOrd="3" destOrd="0" presId="urn:microsoft.com/office/officeart/2005/8/layout/vList2"/>
    <dgm:cxn modelId="{1325FFAC-E897-45A4-B146-5C454796E2E2}" type="presParOf" srcId="{F2A70472-6102-4CFD-BBA9-7D0664E08630}" destId="{1B38B2D3-D798-45B8-8D4F-D08E81F278DA}" srcOrd="4" destOrd="0" presId="urn:microsoft.com/office/officeart/2005/8/layout/vList2"/>
    <dgm:cxn modelId="{94829080-F979-4902-9D91-B3704C161A6D}" type="presParOf" srcId="{F2A70472-6102-4CFD-BBA9-7D0664E08630}" destId="{CBE4C5FA-8DB7-465D-8536-278A82EFAFD0}" srcOrd="5" destOrd="0" presId="urn:microsoft.com/office/officeart/2005/8/layout/vList2"/>
    <dgm:cxn modelId="{F239986E-033F-4F84-8B02-D6145B527935}" type="presParOf" srcId="{F2A70472-6102-4CFD-BBA9-7D0664E08630}" destId="{699CC520-7801-465A-B046-A6C53D79A3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 smtClean="0">
              <a:solidFill>
                <a:srgbClr val="0070C0"/>
              </a:solidFill>
            </a:rPr>
            <a:t>Continuano a essere sospesi i servizi educativi per l’infanzia, le attività didattiche nelle scuole,  nelle università e nei corsi di formazione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7F6B9403-4F47-4EB6-A431-BE409248E2F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 smtClean="0">
              <a:solidFill>
                <a:srgbClr val="0070C0"/>
              </a:solidFill>
            </a:rPr>
            <a:t>Continuano ad essere sospese le attività che si svolgono nelle sale da ballo, nelle discoteche, nelle fiere e nei congressi </a:t>
          </a:r>
          <a:endParaRPr lang="it-IT" sz="2000" dirty="0"/>
        </a:p>
      </dgm:t>
    </dgm:pt>
    <dgm:pt modelId="{85186BA7-767D-4B43-8A6A-C19F0C9F8312}" type="parTrans" cxnId="{66A03724-089F-4DF1-9748-468CAAAE4D91}">
      <dgm:prSet/>
      <dgm:spPr/>
      <dgm:t>
        <a:bodyPr/>
        <a:lstStyle/>
        <a:p>
          <a:endParaRPr lang="it-IT"/>
        </a:p>
      </dgm:t>
    </dgm:pt>
    <dgm:pt modelId="{2ABE1532-5499-49B1-9F00-3E472B934F04}" type="sibTrans" cxnId="{66A03724-089F-4DF1-9748-468CAAAE4D91}">
      <dgm:prSet/>
      <dgm:spPr/>
      <dgm:t>
        <a:bodyPr/>
        <a:lstStyle/>
        <a:p>
          <a:endParaRPr lang="it-IT"/>
        </a:p>
      </dgm:t>
    </dgm:pt>
    <dgm:pt modelId="{57DDFF4F-9061-4835-91A2-5E543AB9AA58}">
      <dgm:prSet phldrT="[Testo]"/>
      <dgm:spPr/>
      <dgm:t>
        <a:bodyPr/>
        <a:lstStyle/>
        <a:p>
          <a:endParaRPr lang="it-IT" dirty="0"/>
        </a:p>
      </dgm:t>
    </dgm:pt>
    <dgm:pt modelId="{D3327E8E-00F6-42CB-813E-3347EB4A27B7}" type="parTrans" cxnId="{0756F388-9C3A-4043-9092-91A544F8EC8F}">
      <dgm:prSet/>
      <dgm:spPr/>
      <dgm:t>
        <a:bodyPr/>
        <a:lstStyle/>
        <a:p>
          <a:endParaRPr lang="it-IT"/>
        </a:p>
      </dgm:t>
    </dgm:pt>
    <dgm:pt modelId="{760DB426-A3AD-4BD2-B050-A08F955CE80C}" type="sibTrans" cxnId="{0756F388-9C3A-4043-9092-91A544F8EC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DBD676-7E79-424F-BBEC-3DBE9E0E2D12}" type="pres">
      <dgm:prSet presAssocID="{7F6B9403-4F47-4EB6-A431-BE409248E2F8}" presName="parentText" presStyleLbl="node1" presStyleIdx="1" presStyleCnt="2" custLinFactNeighborX="-9505" custLinFactNeighborY="-111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72F723-107B-43FD-8CAB-A66866BD4954}" type="pres">
      <dgm:prSet presAssocID="{7F6B9403-4F47-4EB6-A431-BE409248E2F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5EE2773-396A-4243-8416-4079681D66B6}" type="presOf" srcId="{AB74B068-0268-48F9-A71A-15057D670ADD}" destId="{A27C23DA-8434-4174-998C-30641262E1E8}" srcOrd="0" destOrd="0" presId="urn:microsoft.com/office/officeart/2005/8/layout/vList2"/>
    <dgm:cxn modelId="{66A03724-089F-4DF1-9748-468CAAAE4D91}" srcId="{870847DD-5CAF-46FB-B0A9-F58EE662CFA3}" destId="{7F6B9403-4F47-4EB6-A431-BE409248E2F8}" srcOrd="1" destOrd="0" parTransId="{85186BA7-767D-4B43-8A6A-C19F0C9F8312}" sibTransId="{2ABE1532-5499-49B1-9F00-3E472B934F04}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6B09DD3C-5177-49AD-8521-BFDB136EFC14}" type="presOf" srcId="{7F6B9403-4F47-4EB6-A431-BE409248E2F8}" destId="{81DBD676-7E79-424F-BBEC-3DBE9E0E2D12}" srcOrd="0" destOrd="0" presId="urn:microsoft.com/office/officeart/2005/8/layout/vList2"/>
    <dgm:cxn modelId="{6B5C186A-26EB-45E1-B239-9709BE92FB5F}" type="presOf" srcId="{870847DD-5CAF-46FB-B0A9-F58EE662CFA3}" destId="{265C99AA-DBE8-47DA-87A3-DF991946A83D}" srcOrd="0" destOrd="0" presId="urn:microsoft.com/office/officeart/2005/8/layout/vList2"/>
    <dgm:cxn modelId="{0756F388-9C3A-4043-9092-91A544F8EC8F}" srcId="{7F6B9403-4F47-4EB6-A431-BE409248E2F8}" destId="{57DDFF4F-9061-4835-91A2-5E543AB9AA58}" srcOrd="0" destOrd="0" parTransId="{D3327E8E-00F6-42CB-813E-3347EB4A27B7}" sibTransId="{760DB426-A3AD-4BD2-B050-A08F955CE80C}"/>
    <dgm:cxn modelId="{9146E8D8-E6E6-4D2C-BAA1-261959550179}" type="presOf" srcId="{57DDFF4F-9061-4835-91A2-5E543AB9AA58}" destId="{6A72F723-107B-43FD-8CAB-A66866BD4954}" srcOrd="0" destOrd="0" presId="urn:microsoft.com/office/officeart/2005/8/layout/vList2"/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3BC32BA2-2609-4939-878B-BFAF1D0B913C}" type="presOf" srcId="{F600A174-595F-491E-A3F7-CF8F82C2CA95}" destId="{2081ECD0-AC3A-4E72-949B-DBAAE55C68B6}" srcOrd="0" destOrd="0" presId="urn:microsoft.com/office/officeart/2005/8/layout/vList2"/>
    <dgm:cxn modelId="{6BE0D387-419F-4809-A3F0-B361B81B762B}" type="presParOf" srcId="{265C99AA-DBE8-47DA-87A3-DF991946A83D}" destId="{A27C23DA-8434-4174-998C-30641262E1E8}" srcOrd="0" destOrd="0" presId="urn:microsoft.com/office/officeart/2005/8/layout/vList2"/>
    <dgm:cxn modelId="{23E64F80-93BF-4DEC-B27A-486100490544}" type="presParOf" srcId="{265C99AA-DBE8-47DA-87A3-DF991946A83D}" destId="{2081ECD0-AC3A-4E72-949B-DBAAE55C68B6}" srcOrd="1" destOrd="0" presId="urn:microsoft.com/office/officeart/2005/8/layout/vList2"/>
    <dgm:cxn modelId="{A47E7F66-71F6-45E9-878F-78BD2474AAC2}" type="presParOf" srcId="{265C99AA-DBE8-47DA-87A3-DF991946A83D}" destId="{81DBD676-7E79-424F-BBEC-3DBE9E0E2D12}" srcOrd="2" destOrd="0" presId="urn:microsoft.com/office/officeart/2005/8/layout/vList2"/>
    <dgm:cxn modelId="{564C1CA3-7455-4D7C-88D2-CC58673BAF42}" type="presParOf" srcId="{265C99AA-DBE8-47DA-87A3-DF991946A83D}" destId="{6A72F723-107B-43FD-8CAB-A66866BD49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it-IT" sz="1800" b="1" dirty="0">
              <a:solidFill>
                <a:srgbClr val="0070C0"/>
              </a:solidFill>
            </a:rPr>
            <a:t>Sono consentiti gli spostamenti interregionali</a:t>
          </a: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1600" b="1" dirty="0">
              <a:solidFill>
                <a:srgbClr val="0070C0"/>
              </a:solidFill>
            </a:rPr>
            <a:t>Sono consentiti gli spostamenti da e </a:t>
          </a:r>
          <a:r>
            <a:rPr lang="it-IT" sz="1600" b="1" dirty="0" smtClean="0">
              <a:solidFill>
                <a:srgbClr val="0070C0"/>
              </a:solidFill>
            </a:rPr>
            <a:t>per l’Unione Europea,  gli Stati Schengen,  il Regno Unito, la Repubblica di San Marino, il Principato di Monaco</a:t>
          </a:r>
          <a:endParaRPr lang="it-IT" sz="16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600" b="1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4BDDD80-E8C9-4758-8BEE-70BE9E453818}" type="pres">
      <dgm:prSet presAssocID="{341F6EE5-46A2-4CB7-8DCE-7D6745FC48C2}" presName="parentText" presStyleLbl="node1" presStyleIdx="0" presStyleCnt="3" custScaleX="142857" custScaleY="19045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FB86424-819C-4457-99C3-E627343295BB}" type="pres">
      <dgm:prSet presAssocID="{01CD1DBB-D280-4433-9E60-2BDF781B7961}" presName="parentText" presStyleLbl="node1" presStyleIdx="1" presStyleCnt="3" custScaleX="142857" custScaleY="37179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6BCAA53B-E7F4-4542-B05F-D500C98AA3CE}" type="pres">
      <dgm:prSet presAssocID="{E9DED31F-283F-4C62-8C0F-4612C7605DB9}" presName="parentText" presStyleLbl="node1" presStyleIdx="2" presStyleCnt="3" custScaleX="142857" custScaleY="280827" custLinFactNeighborX="28551" custLinFactNeighborY="74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8BEE1E-8F8C-4447-806F-EB0352F7BD12}" type="presOf" srcId="{01CD1DBB-D280-4433-9E60-2BDF781B7961}" destId="{979A1F45-85E9-4184-8164-14A4B5AB2A83}" srcOrd="0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095031CF-9DD1-45EE-B7F4-57FDBBCE994D}" type="presOf" srcId="{341F6EE5-46A2-4CB7-8DCE-7D6745FC48C2}" destId="{981DFEA5-F93B-4817-ACCB-31A6C90D8FD5}" srcOrd="0" destOrd="0" presId="urn:microsoft.com/office/officeart/2005/8/layout/list1"/>
    <dgm:cxn modelId="{F4B74A8A-28B0-4B26-A485-FBEAFF3196B3}" type="presOf" srcId="{E9DED31F-283F-4C62-8C0F-4612C7605DB9}" destId="{6BCAA53B-E7F4-4542-B05F-D500C98AA3CE}" srcOrd="1" destOrd="0" presId="urn:microsoft.com/office/officeart/2005/8/layout/list1"/>
    <dgm:cxn modelId="{25313A6A-1D15-4041-85F1-D4736C835575}" type="presOf" srcId="{01CD1DBB-D280-4433-9E60-2BDF781B7961}" destId="{3FB86424-819C-4457-99C3-E627343295BB}" srcOrd="1" destOrd="0" presId="urn:microsoft.com/office/officeart/2005/8/layout/list1"/>
    <dgm:cxn modelId="{F5EF2067-96F3-40CA-B507-1F905083DFA9}" type="presOf" srcId="{E60F6306-B491-4FCD-80A8-2A7D331FBFF6}" destId="{729968FA-DEF8-42B5-8EF4-B423BC847C2A}" srcOrd="0" destOrd="0" presId="urn:microsoft.com/office/officeart/2005/8/layout/list1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E11EE7BE-626F-432D-B34B-CAF611DB813C}" type="presOf" srcId="{341F6EE5-46A2-4CB7-8DCE-7D6745FC48C2}" destId="{74BDDD80-E8C9-4758-8BEE-70BE9E453818}" srcOrd="1" destOrd="0" presId="urn:microsoft.com/office/officeart/2005/8/layout/list1"/>
    <dgm:cxn modelId="{9021FD64-A10B-4238-B6D1-C4739D72BD46}" type="presOf" srcId="{E9DED31F-283F-4C62-8C0F-4612C7605DB9}" destId="{1F86A0D4-526A-4B29-9B48-0F290CA5330D}" srcOrd="0" destOrd="0" presId="urn:microsoft.com/office/officeart/2005/8/layout/list1"/>
    <dgm:cxn modelId="{8D5D6939-F1F6-4AB7-8551-6E05726F8D4E}" type="presParOf" srcId="{729968FA-DEF8-42B5-8EF4-B423BC847C2A}" destId="{DB5B3464-BEE4-4336-9433-88AC68F9C6D7}" srcOrd="0" destOrd="0" presId="urn:microsoft.com/office/officeart/2005/8/layout/list1"/>
    <dgm:cxn modelId="{6CA030C7-F8C8-46DC-986D-89CEB5E6EAC1}" type="presParOf" srcId="{DB5B3464-BEE4-4336-9433-88AC68F9C6D7}" destId="{981DFEA5-F93B-4817-ACCB-31A6C90D8FD5}" srcOrd="0" destOrd="0" presId="urn:microsoft.com/office/officeart/2005/8/layout/list1"/>
    <dgm:cxn modelId="{522AFC7B-A3E3-4740-AA7E-E65B626BCDD7}" type="presParOf" srcId="{DB5B3464-BEE4-4336-9433-88AC68F9C6D7}" destId="{74BDDD80-E8C9-4758-8BEE-70BE9E453818}" srcOrd="1" destOrd="0" presId="urn:microsoft.com/office/officeart/2005/8/layout/list1"/>
    <dgm:cxn modelId="{A05A9D3D-2603-4587-8850-10ECA7E401E7}" type="presParOf" srcId="{729968FA-DEF8-42B5-8EF4-B423BC847C2A}" destId="{E2A885DB-9E89-452C-A5C2-CA68FD5BB9D6}" srcOrd="1" destOrd="0" presId="urn:microsoft.com/office/officeart/2005/8/layout/list1"/>
    <dgm:cxn modelId="{DD2FDAE5-4ECC-416F-89F8-DC6F68EB674A}" type="presParOf" srcId="{729968FA-DEF8-42B5-8EF4-B423BC847C2A}" destId="{B74F7359-9AB9-47AC-9926-D5D2FE4AAD16}" srcOrd="2" destOrd="0" presId="urn:microsoft.com/office/officeart/2005/8/layout/list1"/>
    <dgm:cxn modelId="{F64C3A96-3879-40F9-B401-E5D4899B8A47}" type="presParOf" srcId="{729968FA-DEF8-42B5-8EF4-B423BC847C2A}" destId="{216C9E06-7A9C-4632-8138-B951A31C8439}" srcOrd="3" destOrd="0" presId="urn:microsoft.com/office/officeart/2005/8/layout/list1"/>
    <dgm:cxn modelId="{05FB3333-5CA8-45A4-BDF4-F934E9E81AFE}" type="presParOf" srcId="{729968FA-DEF8-42B5-8EF4-B423BC847C2A}" destId="{015E13F3-56FA-4DCC-9C23-78969A969E11}" srcOrd="4" destOrd="0" presId="urn:microsoft.com/office/officeart/2005/8/layout/list1"/>
    <dgm:cxn modelId="{01068152-8D03-4CA9-8C81-35316E182C83}" type="presParOf" srcId="{015E13F3-56FA-4DCC-9C23-78969A969E11}" destId="{979A1F45-85E9-4184-8164-14A4B5AB2A83}" srcOrd="0" destOrd="0" presId="urn:microsoft.com/office/officeart/2005/8/layout/list1"/>
    <dgm:cxn modelId="{0BD33E4C-2449-4D13-9A97-5407D5C2A8F7}" type="presParOf" srcId="{015E13F3-56FA-4DCC-9C23-78969A969E11}" destId="{3FB86424-819C-4457-99C3-E627343295BB}" srcOrd="1" destOrd="0" presId="urn:microsoft.com/office/officeart/2005/8/layout/list1"/>
    <dgm:cxn modelId="{A776C71D-AAC0-4EE9-9BE2-5F4BA4641521}" type="presParOf" srcId="{729968FA-DEF8-42B5-8EF4-B423BC847C2A}" destId="{4DDCF7AB-70F4-44F5-94D7-B3E5DE294C67}" srcOrd="5" destOrd="0" presId="urn:microsoft.com/office/officeart/2005/8/layout/list1"/>
    <dgm:cxn modelId="{88A598F5-2D2F-4AFC-8349-37035628EC0D}" type="presParOf" srcId="{729968FA-DEF8-42B5-8EF4-B423BC847C2A}" destId="{18AFC797-2D3D-46B5-B0F4-FB9ED65AB2E7}" srcOrd="6" destOrd="0" presId="urn:microsoft.com/office/officeart/2005/8/layout/list1"/>
    <dgm:cxn modelId="{98A0B2EF-297D-4D88-82C9-7A009ABEACC4}" type="presParOf" srcId="{729968FA-DEF8-42B5-8EF4-B423BC847C2A}" destId="{10597C5D-1674-491C-9DC9-B8FC7DEF4B16}" srcOrd="7" destOrd="0" presId="urn:microsoft.com/office/officeart/2005/8/layout/list1"/>
    <dgm:cxn modelId="{DB3B34E3-507C-46F7-A640-D5AC36D27FE2}" type="presParOf" srcId="{729968FA-DEF8-42B5-8EF4-B423BC847C2A}" destId="{6E51E465-E762-414E-BB18-97680E82E4B2}" srcOrd="8" destOrd="0" presId="urn:microsoft.com/office/officeart/2005/8/layout/list1"/>
    <dgm:cxn modelId="{E71550EB-2CE1-4917-8DE0-56EF462206C5}" type="presParOf" srcId="{6E51E465-E762-414E-BB18-97680E82E4B2}" destId="{1F86A0D4-526A-4B29-9B48-0F290CA5330D}" srcOrd="0" destOrd="0" presId="urn:microsoft.com/office/officeart/2005/8/layout/list1"/>
    <dgm:cxn modelId="{FEA3DC4F-B890-44EF-8B4D-21565EB72B18}" type="presParOf" srcId="{6E51E465-E762-414E-BB18-97680E82E4B2}" destId="{6BCAA53B-E7F4-4542-B05F-D500C98AA3CE}" srcOrd="1" destOrd="0" presId="urn:microsoft.com/office/officeart/2005/8/layout/list1"/>
    <dgm:cxn modelId="{C4720D95-F4E0-4976-9C84-298F329976ED}" type="presParOf" srcId="{729968FA-DEF8-42B5-8EF4-B423BC847C2A}" destId="{BE59CB59-9C4A-4542-B2ED-EBEC76C23A8A}" srcOrd="9" destOrd="0" presId="urn:microsoft.com/office/officeart/2005/8/layout/list1"/>
    <dgm:cxn modelId="{A093247D-CED5-4863-B56A-04B3809F9A85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r>
            <a:rPr lang="it-IT" sz="1800" b="1" dirty="0">
              <a:solidFill>
                <a:srgbClr val="0070C0"/>
              </a:solidFill>
            </a:rPr>
            <a:t>Gli spostamenti tra Regioni </a:t>
          </a:r>
          <a:r>
            <a:rPr lang="it-IT" sz="1800" b="1" dirty="0" smtClean="0">
              <a:solidFill>
                <a:srgbClr val="0070C0"/>
              </a:solidFill>
            </a:rPr>
            <a:t>continuano ad essere  </a:t>
          </a:r>
          <a:r>
            <a:rPr lang="it-IT" sz="1800" b="1" dirty="0">
              <a:solidFill>
                <a:srgbClr val="0070C0"/>
              </a:solidFill>
            </a:rPr>
            <a:t>consentiti </a:t>
          </a:r>
          <a:r>
            <a:rPr lang="it-IT" sz="1800" b="1" u="sng" dirty="0">
              <a:solidFill>
                <a:srgbClr val="0070C0"/>
              </a:solidFill>
            </a:rPr>
            <a:t>solo</a:t>
          </a:r>
          <a:r>
            <a:rPr lang="it-IT" sz="1800" b="1" dirty="0">
              <a:solidFill>
                <a:srgbClr val="0070C0"/>
              </a:solidFill>
            </a:rPr>
            <a:t> per:</a:t>
          </a:r>
        </a:p>
        <a:p>
          <a:r>
            <a:rPr lang="it-IT" sz="1800" b="1" dirty="0">
              <a:solidFill>
                <a:srgbClr val="0070C0"/>
              </a:solidFill>
            </a:rPr>
            <a:t>- comprovate esigenze     lavorative </a:t>
          </a:r>
        </a:p>
        <a:p>
          <a:r>
            <a:rPr lang="it-IT" sz="1800" b="1" dirty="0">
              <a:solidFill>
                <a:srgbClr val="0070C0"/>
              </a:solidFill>
            </a:rPr>
            <a:t>- assoluta urgenza </a:t>
          </a:r>
        </a:p>
        <a:p>
          <a:pPr algn="just"/>
          <a:r>
            <a:rPr lang="it-IT" sz="1800" b="1" dirty="0">
              <a:solidFill>
                <a:srgbClr val="0070C0"/>
              </a:solidFill>
            </a:rPr>
            <a:t>- motivi di salute</a:t>
          </a:r>
        </a:p>
        <a:p>
          <a:r>
            <a:rPr lang="it-IT" sz="1800" b="1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100000"/>
            </a:lnSpc>
          </a:pPr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200000"/>
            </a:lnSpc>
          </a:pPr>
          <a:endParaRPr lang="it-IT" sz="1800" b="1" dirty="0">
            <a:solidFill>
              <a:srgbClr val="0070C0"/>
            </a:solidFill>
          </a:endParaRP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b="1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6AE245F-2A4D-481D-8EC5-693EAA437EE0}" type="pres">
      <dgm:prSet presAssocID="{39DB49B8-D513-449D-A2CF-BBA638C7A47D}" presName="parentText" presStyleLbl="node1" presStyleIdx="0" presStyleCnt="2" custScaleY="215286" custLinFactY="-2631" custLinFactNeighborX="-15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2" custLinFactY="22957" custLinFactNeighborX="-1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E8263F2C-64A4-4C07-A728-332BC7BDD62D}" type="presOf" srcId="{39DB49B8-D513-449D-A2CF-BBA638C7A47D}" destId="{36AE245F-2A4D-481D-8EC5-693EAA437EE0}" srcOrd="0" destOrd="0" presId="urn:microsoft.com/office/officeart/2005/8/layout/vList2"/>
    <dgm:cxn modelId="{BC0EACBF-A484-46EB-A21C-AAB2083A2927}" type="presOf" srcId="{F69E18F9-0431-4053-9CF0-D64EE04E32AA}" destId="{0E5F6EB5-2055-4239-9B7E-DADFE1DDDA2E}" srcOrd="0" destOrd="0" presId="urn:microsoft.com/office/officeart/2005/8/layout/vList2"/>
    <dgm:cxn modelId="{25FFB865-64D6-4074-B54A-B09A183F9852}" type="presOf" srcId="{9D9C3B8E-FF2D-429B-8D43-B6883FB6C44D}" destId="{F2A70472-6102-4CFD-BBA9-7D0664E08630}" srcOrd="0" destOrd="0" presId="urn:microsoft.com/office/officeart/2005/8/layout/vList2"/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D0F4BDDC-1CAB-4F3D-A828-513DED2BE2AC}" type="presParOf" srcId="{F2A70472-6102-4CFD-BBA9-7D0664E08630}" destId="{36AE245F-2A4D-481D-8EC5-693EAA437EE0}" srcOrd="0" destOrd="0" presId="urn:microsoft.com/office/officeart/2005/8/layout/vList2"/>
    <dgm:cxn modelId="{A98C8084-4151-47A9-B0A8-D09B3A595641}" type="presParOf" srcId="{F2A70472-6102-4CFD-BBA9-7D0664E08630}" destId="{08B6369F-8E12-492D-ACA4-E89D7959DACB}" srcOrd="1" destOrd="0" presId="urn:microsoft.com/office/officeart/2005/8/layout/vList2"/>
    <dgm:cxn modelId="{2AA1F214-6AA8-444C-BBCE-592216028BDC}" type="presParOf" srcId="{F2A70472-6102-4CFD-BBA9-7D0664E08630}" destId="{0E5F6EB5-2055-4239-9B7E-DADFE1DDDA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5958E-4F1A-48C2-9029-B6B4D484CEDB}">
      <dgm:prSet phldrT="[Testo]" custT="1"/>
      <dgm:spPr/>
      <dgm:t>
        <a:bodyPr/>
        <a:lstStyle/>
        <a:p>
          <a:endParaRPr lang="it-IT" sz="1600" b="1" dirty="0" smtClean="0">
            <a:solidFill>
              <a:srgbClr val="0070C0"/>
            </a:solidFill>
          </a:endParaRPr>
        </a:p>
        <a:p>
          <a:r>
            <a:rPr lang="it-IT" sz="1600" b="1" dirty="0" smtClean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le attività economiche di:</a:t>
          </a:r>
        </a:p>
        <a:p>
          <a:r>
            <a:rPr lang="it-IT" sz="1600" b="1" dirty="0">
              <a:solidFill>
                <a:srgbClr val="0070C0"/>
              </a:solidFill>
            </a:rPr>
            <a:t>•  vendita al </a:t>
          </a:r>
          <a:r>
            <a:rPr lang="it-IT" sz="1600" b="1" dirty="0" smtClean="0">
              <a:solidFill>
                <a:srgbClr val="0070C0"/>
              </a:solidFill>
            </a:rPr>
            <a:t>dettaglio, inclusi i centri commerciali e i mercati all’aperto</a:t>
          </a:r>
          <a:endParaRPr lang="it-IT" sz="1600" b="1" dirty="0">
            <a:solidFill>
              <a:srgbClr val="0070C0"/>
            </a:solidFill>
          </a:endParaRPr>
        </a:p>
        <a:p>
          <a:r>
            <a:rPr lang="it-IT" sz="1600" b="1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r>
            <a:rPr lang="it-IT" sz="1600" b="1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r>
            <a:rPr lang="it-IT" sz="1600" b="1" dirty="0">
              <a:solidFill>
                <a:srgbClr val="0070C0"/>
              </a:solidFill>
            </a:rPr>
            <a:t>•  stabilimenti </a:t>
          </a:r>
          <a:r>
            <a:rPr lang="it-IT" sz="1600" b="1" dirty="0" smtClean="0">
              <a:solidFill>
                <a:srgbClr val="0070C0"/>
              </a:solidFill>
            </a:rPr>
            <a:t>balneari</a:t>
          </a:r>
        </a:p>
        <a:p>
          <a:r>
            <a:rPr lang="it-IT" sz="1600" b="1" dirty="0" smtClean="0">
              <a:solidFill>
                <a:srgbClr val="FF0000"/>
              </a:solidFill>
            </a:rPr>
            <a:t>COME: </a:t>
          </a:r>
        </a:p>
        <a:p>
          <a:r>
            <a:rPr lang="it-IT" sz="1600" b="1" dirty="0" smtClean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  <a:endParaRPr lang="it-IT" sz="1600" b="1" dirty="0">
            <a:solidFill>
              <a:srgbClr val="0070C0"/>
            </a:solidFill>
          </a:endParaRPr>
        </a:p>
        <a:p>
          <a:endParaRPr lang="it-IT" sz="600" dirty="0"/>
        </a:p>
      </dgm:t>
    </dgm:pt>
    <dgm:pt modelId="{FBEEF66D-1806-4B67-9D41-5D8DE4DC3E6F}" type="sibTrans" cxnId="{F712BA34-01D0-4A69-BD5E-81ADB95CD598}">
      <dgm:prSet/>
      <dgm:spPr/>
      <dgm:t>
        <a:bodyPr/>
        <a:lstStyle/>
        <a:p>
          <a:endParaRPr lang="it-IT"/>
        </a:p>
      </dgm:t>
    </dgm:pt>
    <dgm:pt modelId="{804BA141-9F79-4984-AD63-90DE7EF92066}" type="parTrans" cxnId="{F712BA34-01D0-4A69-BD5E-81ADB95CD598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3AECB34-97E6-4093-A9F2-A8C9F205D264}" type="pres">
      <dgm:prSet presAssocID="{CEA5958E-4F1A-48C2-9029-B6B4D484CEDB}" presName="node" presStyleLbl="node1" presStyleIdx="0" presStyleCnt="1" custScaleX="123522" custScaleY="289610" custLinFactNeighborY="22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712BA34-01D0-4A69-BD5E-81ADB95CD598}" srcId="{1E55E965-CE52-4392-93AF-8E55498167FD}" destId="{CEA5958E-4F1A-48C2-9029-B6B4D484CEDB}" srcOrd="0" destOrd="0" parTransId="{804BA141-9F79-4984-AD63-90DE7EF92066}" sibTransId="{FBEEF66D-1806-4B67-9D41-5D8DE4DC3E6F}"/>
    <dgm:cxn modelId="{5C171486-E88B-41F8-B9C1-07D96BC27133}" type="presOf" srcId="{1E55E965-CE52-4392-93AF-8E55498167FD}" destId="{464379B7-7940-4D43-AA68-38BBD56AB3F7}" srcOrd="0" destOrd="0" presId="urn:microsoft.com/office/officeart/2005/8/layout/default#1"/>
    <dgm:cxn modelId="{2BBD5CEB-2261-4C1C-9EF4-38D110940024}" type="presOf" srcId="{CEA5958E-4F1A-48C2-9029-B6B4D484CEDB}" destId="{C3AECB34-97E6-4093-A9F2-A8C9F205D264}" srcOrd="0" destOrd="0" presId="urn:microsoft.com/office/officeart/2005/8/layout/default#1"/>
    <dgm:cxn modelId="{87DC7F13-29EA-4DE3-904C-EC3380A1A206}" type="presParOf" srcId="{464379B7-7940-4D43-AA68-38BBD56AB3F7}" destId="{C3AECB34-97E6-4093-A9F2-A8C9F205D26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 smtClean="0">
              <a:solidFill>
                <a:srgbClr val="FF0000"/>
              </a:solidFill>
            </a:rPr>
            <a:t>Misure generali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Contingentamento degli ingressi e vigilanza degli accessi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Mantenimento del distanziamento interpersonale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Accessi regolamentati e scaglionati in funzione degli spazi disponibili,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Ampia disponibilità e accessibilità a sistemi per la disinfezione delle mani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Uso dei guanti "usa e getta" nelle attività di acquisto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Utilizzo di mascherine sia da parte degli operatori che da parte dei clienti</a:t>
          </a:r>
        </a:p>
        <a:p>
          <a:pPr algn="just"/>
          <a:r>
            <a:rPr lang="it-IT" sz="1400" b="1" dirty="0" smtClean="0">
              <a:solidFill>
                <a:srgbClr val="0070C0"/>
              </a:solidFill>
            </a:rPr>
            <a:t>*  Informazione, tramite cartelli in italiano e inglese, per garantire il distanziamento dei clienti in attesa di entrata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E4A1DB2D-3A24-4963-AC8C-E49378AEAAD5}" type="presOf" srcId="{870847DD-5CAF-46FB-B0A9-F58EE662CFA3}" destId="{265C99AA-DBE8-47DA-87A3-DF991946A83D}" srcOrd="0" destOrd="0" presId="urn:microsoft.com/office/officeart/2005/8/layout/vList2"/>
    <dgm:cxn modelId="{56BD8E91-5809-4AFB-A266-F604FCA650F3}" type="presOf" srcId="{F600A174-595F-491E-A3F7-CF8F82C2CA95}" destId="{2081ECD0-AC3A-4E72-949B-DBAAE55C68B6}" srcOrd="0" destOrd="0" presId="urn:microsoft.com/office/officeart/2005/8/layout/vList2"/>
    <dgm:cxn modelId="{37A4DFDA-B418-417E-B528-36031A410095}" type="presOf" srcId="{AB74B068-0268-48F9-A71A-15057D670ADD}" destId="{A27C23DA-8434-4174-998C-30641262E1E8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150E7482-BF22-4FD2-8A68-11AD9FA57B1B}" type="presParOf" srcId="{265C99AA-DBE8-47DA-87A3-DF991946A83D}" destId="{A27C23DA-8434-4174-998C-30641262E1E8}" srcOrd="0" destOrd="0" presId="urn:microsoft.com/office/officeart/2005/8/layout/vList2"/>
    <dgm:cxn modelId="{B1163E27-4FA0-4CC7-93C8-B7BD7505DF5F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it-IT" sz="1400" b="1" dirty="0" smtClean="0">
            <a:solidFill>
              <a:srgbClr val="FF0000"/>
            </a:solidFill>
          </a:endParaRPr>
        </a:p>
        <a:p>
          <a:pPr algn="ctr"/>
          <a:r>
            <a:rPr lang="it-IT" sz="1800" b="1" dirty="0" smtClean="0">
              <a:solidFill>
                <a:srgbClr val="FF0000"/>
              </a:solidFill>
            </a:rPr>
            <a:t>Competenze dei Comuni</a:t>
          </a: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Dovranno regolamentarne la gestione  al fine di evitare assembramenti ed assicurare il distanziamento interpersonale di almeno </a:t>
          </a:r>
          <a:r>
            <a:rPr lang="it-IT" sz="1300" b="1" u="sng" dirty="0" smtClean="0">
              <a:solidFill>
                <a:srgbClr val="0070C0"/>
              </a:solidFill>
            </a:rPr>
            <a:t>un metro</a:t>
          </a:r>
          <a:r>
            <a:rPr lang="it-IT" sz="1300" b="1" dirty="0" smtClean="0">
              <a:solidFill>
                <a:srgbClr val="0070C0"/>
              </a:solidFill>
            </a:rPr>
            <a:t> nell’area </a:t>
          </a:r>
          <a:r>
            <a:rPr lang="it-IT" sz="1300" b="1" dirty="0" err="1" smtClean="0">
              <a:solidFill>
                <a:srgbClr val="0070C0"/>
              </a:solidFill>
            </a:rPr>
            <a:t>mercatale</a:t>
          </a:r>
          <a:endParaRPr lang="it-IT" sz="1300" b="1" dirty="0" smtClean="0">
            <a:solidFill>
              <a:srgbClr val="0070C0"/>
            </a:solidFill>
          </a:endParaRP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 Dovranno prevedere misure per accessi scaglionati in relazione agli spazi disponibili, al fine di evitare il sovraffollamento ed assicurare il distanziamento sociale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*  Tra le misure per il distanziamento sociale: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corsie </a:t>
          </a:r>
          <a:r>
            <a:rPr lang="it-IT" sz="1300" b="1" dirty="0" err="1" smtClean="0">
              <a:solidFill>
                <a:srgbClr val="0070C0"/>
              </a:solidFill>
            </a:rPr>
            <a:t>mercatali</a:t>
          </a:r>
          <a:r>
            <a:rPr lang="it-IT" sz="1300" b="1" dirty="0" smtClean="0">
              <a:solidFill>
                <a:srgbClr val="0070C0"/>
              </a:solidFill>
            </a:rPr>
            <a:t> a senso unico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posizionamento di segnaletica 		(orizzontale e/o verticale) nelle zone 	prossimali ai singoli banchi</a:t>
          </a: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maggiore distanziamento dei 	posteggi e, a tal fine, ove possibile, 	ampliamento dell’area </a:t>
          </a:r>
          <a:r>
            <a:rPr lang="it-IT" sz="1300" b="1" dirty="0" err="1" smtClean="0">
              <a:solidFill>
                <a:srgbClr val="0070C0"/>
              </a:solidFill>
            </a:rPr>
            <a:t>mercatale</a:t>
          </a:r>
          <a:endParaRPr lang="it-IT" sz="1300" b="1" dirty="0" smtClean="0">
            <a:solidFill>
              <a:srgbClr val="0070C0"/>
            </a:solidFill>
          </a:endParaRPr>
        </a:p>
        <a:p>
          <a:pPr algn="l"/>
          <a:r>
            <a:rPr lang="it-IT" sz="1300" b="1" dirty="0" smtClean="0">
              <a:solidFill>
                <a:srgbClr val="0070C0"/>
              </a:solidFill>
            </a:rPr>
            <a:t>	- individuazione di un’area di 	rispetto per ogni posteggio in cui 	limitare la concentrazione 	massima di clienti compresenti, nel 	rispetto della distanza interpersonale di un metro</a:t>
          </a:r>
        </a:p>
        <a:p>
          <a:pPr algn="just"/>
          <a:r>
            <a:rPr lang="it-IT" sz="1300" b="1" dirty="0" smtClean="0">
              <a:solidFill>
                <a:srgbClr val="0070C0"/>
              </a:solidFill>
            </a:rPr>
            <a:t>*  Potranno valutare di sospendere la vendita di beni usati</a:t>
          </a:r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7C23DA-8434-4174-998C-30641262E1E8}" type="pres">
      <dgm:prSet presAssocID="{AB74B068-0268-48F9-A71A-15057D670ADD}" presName="parentText" presStyleLbl="node1" presStyleIdx="0" presStyleCnt="1" custScaleY="365207" custLinFactNeighborY="-5881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0A0F1129-1CAB-4409-AFD2-056FEDC94B9F}" type="presOf" srcId="{AB74B068-0268-48F9-A71A-15057D670ADD}" destId="{A27C23DA-8434-4174-998C-30641262E1E8}" srcOrd="0" destOrd="0" presId="urn:microsoft.com/office/officeart/2005/8/layout/vList2"/>
    <dgm:cxn modelId="{66A1755C-D746-4BFA-B0B8-14CED10BAC66}" type="presOf" srcId="{F600A174-595F-491E-A3F7-CF8F82C2CA95}" destId="{2081ECD0-AC3A-4E72-949B-DBAAE55C68B6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083D4433-1485-4A2E-8AA3-1FD4DB9B9CE2}" type="presOf" srcId="{870847DD-5CAF-46FB-B0A9-F58EE662CFA3}" destId="{265C99AA-DBE8-47DA-87A3-DF991946A83D}" srcOrd="0" destOrd="0" presId="urn:microsoft.com/office/officeart/2005/8/layout/vList2"/>
    <dgm:cxn modelId="{538FDC83-5249-4B6A-B760-956F3F326412}" type="presParOf" srcId="{265C99AA-DBE8-47DA-87A3-DF991946A83D}" destId="{A27C23DA-8434-4174-998C-30641262E1E8}" srcOrd="0" destOrd="0" presId="urn:microsoft.com/office/officeart/2005/8/layout/vList2"/>
    <dgm:cxn modelId="{8C341D8D-B827-4AE8-AF7E-8D1D53E9CEDB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400" b="1" dirty="0">
              <a:solidFill>
                <a:srgbClr val="0070C0"/>
              </a:solidFill>
            </a:rPr>
            <a:t>Le attività economiche,  produttive e sociali devono  svolgersi nel rispetto dei </a:t>
          </a:r>
          <a:r>
            <a:rPr lang="it-IT" sz="1400" b="1" dirty="0" smtClean="0">
              <a:solidFill>
                <a:srgbClr val="0070C0"/>
              </a:solidFill>
            </a:rPr>
            <a:t>protocolli  </a:t>
          </a:r>
          <a:r>
            <a:rPr lang="it-IT" sz="1400" b="1" dirty="0">
              <a:solidFill>
                <a:srgbClr val="0070C0"/>
              </a:solidFill>
            </a:rPr>
            <a:t>o </a:t>
          </a:r>
          <a:r>
            <a:rPr lang="it-IT" sz="1400" b="1" dirty="0" smtClean="0">
              <a:solidFill>
                <a:srgbClr val="0070C0"/>
              </a:solidFill>
            </a:rPr>
            <a:t>delle </a:t>
          </a:r>
          <a:r>
            <a:rPr lang="it-IT" sz="1400" b="1" dirty="0">
              <a:solidFill>
                <a:srgbClr val="0070C0"/>
              </a:solidFill>
            </a:rPr>
            <a:t>linee  guida,  </a:t>
          </a:r>
          <a:r>
            <a:rPr lang="it-IT" sz="1400" b="1" dirty="0" smtClean="0">
              <a:solidFill>
                <a:srgbClr val="0070C0"/>
              </a:solidFill>
            </a:rPr>
            <a:t>idonei a ridurre il rischio di contagio nel settore di riferimento, adottati dalle Regioni o dalla Conferenza delle Regioni nel rispetto dei principi dei protocolli e linee guida nazionali </a:t>
          </a:r>
          <a:endParaRPr lang="it-IT" sz="1400" b="1" dirty="0">
            <a:solidFill>
              <a:srgbClr val="0070C0"/>
            </a:solidFill>
          </a:endParaRP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La mancata attuazione dei protocolli o delle  linee guida, regionali o nazionali, che non assicuri adeguati livelli di protezione, determina la  sospensione dell'attività fino al ripristino delle condizioni di sicurezza</a:t>
          </a:r>
        </a:p>
        <a:p>
          <a:pPr algn="l"/>
          <a:endParaRPr lang="it-IT" sz="35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Le regioni monitorano con cadenza giornaliera l'andamento della situazione  epidemiologica  nei propri territori e, se del caso, possono adottare misure derogatorie, </a:t>
          </a:r>
          <a:r>
            <a:rPr lang="it-IT" sz="1400" b="1" dirty="0" err="1">
              <a:solidFill>
                <a:srgbClr val="0070C0"/>
              </a:solidFill>
            </a:rPr>
            <a:t>ampliative</a:t>
          </a:r>
          <a:r>
            <a:rPr lang="it-IT" sz="1400" b="1" dirty="0">
              <a:solidFill>
                <a:srgbClr val="0070C0"/>
              </a:solidFill>
            </a:rPr>
            <a:t> o restrittive </a:t>
          </a:r>
        </a:p>
        <a:p>
          <a:pPr algn="l"/>
          <a:endParaRPr lang="it-IT" sz="32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4BDDD80-E8C9-4758-8BEE-70BE9E453818}" type="pres">
      <dgm:prSet presAssocID="{341F6EE5-46A2-4CB7-8DCE-7D6745FC48C2}" presName="parentText" presStyleLbl="node1" presStyleIdx="0" presStyleCnt="3" custScaleX="142857" custScaleY="510965" custLinFactNeighborX="-8547" custLinFactNeighborY="-1108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FB86424-819C-4457-99C3-E627343295BB}" type="pres">
      <dgm:prSet presAssocID="{01CD1DBB-D280-4433-9E60-2BDF781B7961}" presName="parentText" presStyleLbl="node1" presStyleIdx="1" presStyleCnt="3" custScaleX="142857" custScaleY="44614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6BCAA53B-E7F4-4542-B05F-D500C98AA3CE}" type="pres">
      <dgm:prSet presAssocID="{E9DED31F-283F-4C62-8C0F-4612C7605DB9}" presName="parentText" presStyleLbl="node1" presStyleIdx="2" presStyleCnt="3" custScaleX="142857" custScaleY="457467" custLinFactNeighborX="28551" custLinFactNeighborY="74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79B0DA-3F40-4796-99F3-5DE4AC962BF6}" type="presOf" srcId="{01CD1DBB-D280-4433-9E60-2BDF781B7961}" destId="{979A1F45-85E9-4184-8164-14A4B5AB2A83}" srcOrd="0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F414DE2E-86A2-4D4C-9DB2-44195930DAB5}" type="presOf" srcId="{341F6EE5-46A2-4CB7-8DCE-7D6745FC48C2}" destId="{981DFEA5-F93B-4817-ACCB-31A6C90D8FD5}" srcOrd="0" destOrd="0" presId="urn:microsoft.com/office/officeart/2005/8/layout/list1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E8A521F9-6B09-4717-8ED2-CFFFBC28C7B3}" type="presOf" srcId="{E60F6306-B491-4FCD-80A8-2A7D331FBFF6}" destId="{729968FA-DEF8-42B5-8EF4-B423BC847C2A}" srcOrd="0" destOrd="0" presId="urn:microsoft.com/office/officeart/2005/8/layout/list1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6FA05694-0214-4DCE-B9A2-3780BC90B135}" type="presOf" srcId="{01CD1DBB-D280-4433-9E60-2BDF781B7961}" destId="{3FB86424-819C-4457-99C3-E627343295BB}" srcOrd="1" destOrd="0" presId="urn:microsoft.com/office/officeart/2005/8/layout/list1"/>
    <dgm:cxn modelId="{C2F1D40C-7421-4122-888E-EA6C8B80AFB6}" type="presOf" srcId="{E9DED31F-283F-4C62-8C0F-4612C7605DB9}" destId="{6BCAA53B-E7F4-4542-B05F-D500C98AA3CE}" srcOrd="1" destOrd="0" presId="urn:microsoft.com/office/officeart/2005/8/layout/list1"/>
    <dgm:cxn modelId="{3B4B931A-42C4-4325-BF23-38AAE8FEDD8C}" type="presOf" srcId="{E9DED31F-283F-4C62-8C0F-4612C7605DB9}" destId="{1F86A0D4-526A-4B29-9B48-0F290CA5330D}" srcOrd="0" destOrd="0" presId="urn:microsoft.com/office/officeart/2005/8/layout/list1"/>
    <dgm:cxn modelId="{FF06E697-8134-4450-906F-0E4C4064CF69}" type="presOf" srcId="{341F6EE5-46A2-4CB7-8DCE-7D6745FC48C2}" destId="{74BDDD80-E8C9-4758-8BEE-70BE9E453818}" srcOrd="1" destOrd="0" presId="urn:microsoft.com/office/officeart/2005/8/layout/list1"/>
    <dgm:cxn modelId="{8D4038C1-0B24-4A6A-91AE-D003FD758C17}" type="presParOf" srcId="{729968FA-DEF8-42B5-8EF4-B423BC847C2A}" destId="{DB5B3464-BEE4-4336-9433-88AC68F9C6D7}" srcOrd="0" destOrd="0" presId="urn:microsoft.com/office/officeart/2005/8/layout/list1"/>
    <dgm:cxn modelId="{34E05D9C-52CF-4C7E-9DA3-15CC0CA6BDC4}" type="presParOf" srcId="{DB5B3464-BEE4-4336-9433-88AC68F9C6D7}" destId="{981DFEA5-F93B-4817-ACCB-31A6C90D8FD5}" srcOrd="0" destOrd="0" presId="urn:microsoft.com/office/officeart/2005/8/layout/list1"/>
    <dgm:cxn modelId="{76A75B51-88D6-43E6-852D-2AEB6B5F5629}" type="presParOf" srcId="{DB5B3464-BEE4-4336-9433-88AC68F9C6D7}" destId="{74BDDD80-E8C9-4758-8BEE-70BE9E453818}" srcOrd="1" destOrd="0" presId="urn:microsoft.com/office/officeart/2005/8/layout/list1"/>
    <dgm:cxn modelId="{7DD8BF06-7BF0-4FFB-A488-5020E7E94F8F}" type="presParOf" srcId="{729968FA-DEF8-42B5-8EF4-B423BC847C2A}" destId="{E2A885DB-9E89-452C-A5C2-CA68FD5BB9D6}" srcOrd="1" destOrd="0" presId="urn:microsoft.com/office/officeart/2005/8/layout/list1"/>
    <dgm:cxn modelId="{BCB494A8-26EE-4A1D-863E-CDA85A7957AE}" type="presParOf" srcId="{729968FA-DEF8-42B5-8EF4-B423BC847C2A}" destId="{B74F7359-9AB9-47AC-9926-D5D2FE4AAD16}" srcOrd="2" destOrd="0" presId="urn:microsoft.com/office/officeart/2005/8/layout/list1"/>
    <dgm:cxn modelId="{17ACFDD4-D772-48BA-9FDB-6F76E1244E24}" type="presParOf" srcId="{729968FA-DEF8-42B5-8EF4-B423BC847C2A}" destId="{216C9E06-7A9C-4632-8138-B951A31C8439}" srcOrd="3" destOrd="0" presId="urn:microsoft.com/office/officeart/2005/8/layout/list1"/>
    <dgm:cxn modelId="{7A6955BA-873B-4D39-B24E-FE13A548BC87}" type="presParOf" srcId="{729968FA-DEF8-42B5-8EF4-B423BC847C2A}" destId="{015E13F3-56FA-4DCC-9C23-78969A969E11}" srcOrd="4" destOrd="0" presId="urn:microsoft.com/office/officeart/2005/8/layout/list1"/>
    <dgm:cxn modelId="{3445B70A-9BFE-4AF2-9EE3-E4FBCFB30609}" type="presParOf" srcId="{015E13F3-56FA-4DCC-9C23-78969A969E11}" destId="{979A1F45-85E9-4184-8164-14A4B5AB2A83}" srcOrd="0" destOrd="0" presId="urn:microsoft.com/office/officeart/2005/8/layout/list1"/>
    <dgm:cxn modelId="{7EAFD3AA-7476-48AE-8390-94686984D38A}" type="presParOf" srcId="{015E13F3-56FA-4DCC-9C23-78969A969E11}" destId="{3FB86424-819C-4457-99C3-E627343295BB}" srcOrd="1" destOrd="0" presId="urn:microsoft.com/office/officeart/2005/8/layout/list1"/>
    <dgm:cxn modelId="{79111083-339E-4B7F-BD5C-E619F5F13891}" type="presParOf" srcId="{729968FA-DEF8-42B5-8EF4-B423BC847C2A}" destId="{4DDCF7AB-70F4-44F5-94D7-B3E5DE294C67}" srcOrd="5" destOrd="0" presId="urn:microsoft.com/office/officeart/2005/8/layout/list1"/>
    <dgm:cxn modelId="{5A6CBC00-3F64-4986-AB6E-3BF573F2AD51}" type="presParOf" srcId="{729968FA-DEF8-42B5-8EF4-B423BC847C2A}" destId="{18AFC797-2D3D-46B5-B0F4-FB9ED65AB2E7}" srcOrd="6" destOrd="0" presId="urn:microsoft.com/office/officeart/2005/8/layout/list1"/>
    <dgm:cxn modelId="{2757A4ED-70AB-4E4F-8DA1-B4295318DB94}" type="presParOf" srcId="{729968FA-DEF8-42B5-8EF4-B423BC847C2A}" destId="{10597C5D-1674-491C-9DC9-B8FC7DEF4B16}" srcOrd="7" destOrd="0" presId="urn:microsoft.com/office/officeart/2005/8/layout/list1"/>
    <dgm:cxn modelId="{9E109991-213F-4100-BEA9-FA7744ADED4A}" type="presParOf" srcId="{729968FA-DEF8-42B5-8EF4-B423BC847C2A}" destId="{6E51E465-E762-414E-BB18-97680E82E4B2}" srcOrd="8" destOrd="0" presId="urn:microsoft.com/office/officeart/2005/8/layout/list1"/>
    <dgm:cxn modelId="{34CB99A5-0EBD-4A3D-902B-9E5018316EBE}" type="presParOf" srcId="{6E51E465-E762-414E-BB18-97680E82E4B2}" destId="{1F86A0D4-526A-4B29-9B48-0F290CA5330D}" srcOrd="0" destOrd="0" presId="urn:microsoft.com/office/officeart/2005/8/layout/list1"/>
    <dgm:cxn modelId="{914D9F6A-9B8A-4321-A643-3FD27E6FED8B}" type="presParOf" srcId="{6E51E465-E762-414E-BB18-97680E82E4B2}" destId="{6BCAA53B-E7F4-4542-B05F-D500C98AA3CE}" srcOrd="1" destOrd="0" presId="urn:microsoft.com/office/officeart/2005/8/layout/list1"/>
    <dgm:cxn modelId="{E06BD878-1330-4530-A009-DD44A748BDAE}" type="presParOf" srcId="{729968FA-DEF8-42B5-8EF4-B423BC847C2A}" destId="{BE59CB59-9C4A-4542-B2ED-EBEC76C23A8A}" srcOrd="9" destOrd="0" presId="urn:microsoft.com/office/officeart/2005/8/layout/list1"/>
    <dgm:cxn modelId="{19A71357-9840-4BB6-ACF9-AD34C9750733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D0F3F1-128E-4EEC-9FFA-1F2E0FFCD987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18 maggio </a:t>
          </a:r>
          <a:r>
            <a:rPr lang="it-IT" sz="1400" b="1" dirty="0">
              <a:solidFill>
                <a:srgbClr val="0070C0"/>
              </a:solidFill>
            </a:rPr>
            <a:t>saranno consentiti </a:t>
          </a:r>
          <a:r>
            <a:rPr lang="it-IT" sz="1400" b="1" dirty="0" smtClean="0">
              <a:solidFill>
                <a:srgbClr val="0070C0"/>
              </a:solidFill>
            </a:rPr>
            <a:t>gli allenamenti degli </a:t>
          </a:r>
          <a:r>
            <a:rPr lang="it-IT" sz="1400" b="1" dirty="0">
              <a:solidFill>
                <a:srgbClr val="0070C0"/>
              </a:solidFill>
            </a:rPr>
            <a:t>sport di </a:t>
          </a:r>
          <a:r>
            <a:rPr lang="it-IT" sz="1400" b="1" dirty="0" smtClean="0">
              <a:solidFill>
                <a:srgbClr val="0070C0"/>
              </a:solidFill>
            </a:rPr>
            <a:t>squadra, rispettando il distanziamento sociale e a porte chiuse</a:t>
          </a:r>
          <a:endParaRPr lang="it-IT" sz="1400" dirty="0"/>
        </a:p>
      </dgm:t>
    </dgm:pt>
    <dgm:pt modelId="{EDE5BBFE-C247-4D63-92FA-4962EE00EFB8}" type="parTrans" cxnId="{295D62A3-4C77-4950-BBDA-E5D0EA66A213}">
      <dgm:prSet/>
      <dgm:spPr/>
      <dgm:t>
        <a:bodyPr/>
        <a:lstStyle/>
        <a:p>
          <a:endParaRPr lang="it-IT"/>
        </a:p>
      </dgm:t>
    </dgm:pt>
    <dgm:pt modelId="{23D36D2E-2015-4827-BE4C-E90E3AA7F6E8}" type="sibTrans" cxnId="{295D62A3-4C77-4950-BBDA-E5D0EA66A213}">
      <dgm:prSet/>
      <dgm:spPr/>
      <dgm:t>
        <a:bodyPr/>
        <a:lstStyle/>
        <a:p>
          <a:endParaRPr lang="it-IT"/>
        </a:p>
      </dgm:t>
    </dgm:pt>
    <dgm:pt modelId="{B57A49D7-6AF0-4A0E-BE64-F821DDC88549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25 maggio </a:t>
          </a:r>
          <a:r>
            <a:rPr lang="it-IT" sz="1400" b="1" dirty="0" smtClean="0">
              <a:solidFill>
                <a:srgbClr val="0070C0"/>
              </a:solidFill>
            </a:rPr>
            <a:t>potranno riaprire le palestre,  le piscine  e i centri sportivi,  nel rispetto delle regole di distanziamento sociale e senza alcun assembramento  </a:t>
          </a:r>
          <a:endParaRPr lang="it-IT" sz="1400" b="1" dirty="0">
            <a:solidFill>
              <a:srgbClr val="0070C0"/>
            </a:solidFill>
          </a:endParaRPr>
        </a:p>
      </dgm:t>
    </dgm:pt>
    <dgm:pt modelId="{78451863-F0E0-43C2-8141-8BDEA812DAB2}" type="parTrans" cxnId="{7B36876C-2362-4C25-A091-EBFCF21F5669}">
      <dgm:prSet/>
      <dgm:spPr/>
      <dgm:t>
        <a:bodyPr/>
        <a:lstStyle/>
        <a:p>
          <a:endParaRPr lang="it-IT"/>
        </a:p>
      </dgm:t>
    </dgm:pt>
    <dgm:pt modelId="{163875D9-00E0-49B5-879C-F34D964AE847}" type="sibTrans" cxnId="{7B36876C-2362-4C25-A091-EBFCF21F5669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 smtClean="0">
              <a:solidFill>
                <a:srgbClr val="0070C0"/>
              </a:solidFill>
            </a:rPr>
            <a:t>Dal </a:t>
          </a:r>
          <a:r>
            <a:rPr lang="it-IT" sz="1400" b="1" dirty="0" smtClean="0">
              <a:solidFill>
                <a:srgbClr val="FF0000"/>
              </a:solidFill>
            </a:rPr>
            <a:t>18 maggio </a:t>
          </a:r>
          <a:r>
            <a:rPr lang="it-IT" sz="1400" b="1" dirty="0" smtClean="0">
              <a:solidFill>
                <a:srgbClr val="0070C0"/>
              </a:solidFill>
            </a:rPr>
            <a:t>è consentito svolgere attività sportiva o motoria all’aperto rispettando la distanza interpersonale di almeno due metri per l’attività sportiva e di almeno un metro per ogni altra attività</a:t>
          </a:r>
          <a:endParaRPr lang="it-IT" sz="1400" b="1" dirty="0">
            <a:solidFill>
              <a:srgbClr val="0070C0"/>
            </a:solidFill>
          </a:endParaRPr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E543FFC-F0E7-45F3-A90B-EE64ACE90FFE}" type="pres">
      <dgm:prSet presAssocID="{F0D0F3F1-128E-4EEC-9FFA-1F2E0FFCD987}" presName="node" presStyleLbl="node1" presStyleIdx="0" presStyleCnt="3" custScaleY="182621" custLinFactNeighborX="1804" custLinFactNeighborY="-15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ED562F-4F5D-481C-A51C-8A8C588CFF68}" type="pres">
      <dgm:prSet presAssocID="{23D36D2E-2015-4827-BE4C-E90E3AA7F6E8}" presName="sibTrans" presStyleCnt="0"/>
      <dgm:spPr/>
    </dgm:pt>
    <dgm:pt modelId="{E21B9ACD-D3FE-4F54-AAEC-9D294EF41C1C}" type="pres">
      <dgm:prSet presAssocID="{B57A49D7-6AF0-4A0E-BE64-F821DDC88549}" presName="node" presStyleLbl="node1" presStyleIdx="1" presStyleCnt="3" custScaleY="216084" custLinFactY="21759" custLinFactNeighborX="10526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F14D59-262A-432E-B5ED-27C84E96954E}" type="pres">
      <dgm:prSet presAssocID="{163875D9-00E0-49B5-879C-F34D964AE847}" presName="sibTrans" presStyleCnt="0"/>
      <dgm:spPr/>
    </dgm:pt>
    <dgm:pt modelId="{48AB0A0E-8115-4B9A-98F5-078E4651FF6D}" type="pres">
      <dgm:prSet presAssocID="{E77EB189-AAE5-4405-9CF1-7D4728CE2448}" presName="node" presStyleLbl="node1" presStyleIdx="2" presStyleCnt="3" custScaleX="123890" custScaleY="264105" custLinFactNeighborX="-49775" custLinFactNeighborY="-14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B2071CF-304E-4FD6-ABD1-925276357615}" type="presOf" srcId="{F0D0F3F1-128E-4EEC-9FFA-1F2E0FFCD987}" destId="{7E543FFC-F0E7-45F3-A90B-EE64ACE90FFE}" srcOrd="0" destOrd="0" presId="urn:microsoft.com/office/officeart/2005/8/layout/default#2"/>
    <dgm:cxn modelId="{C736D1B8-8ABB-4E6C-8952-70A908105A8A}" type="presOf" srcId="{E77EB189-AAE5-4405-9CF1-7D4728CE2448}" destId="{48AB0A0E-8115-4B9A-98F5-078E4651FF6D}" srcOrd="0" destOrd="0" presId="urn:microsoft.com/office/officeart/2005/8/layout/default#2"/>
    <dgm:cxn modelId="{78D7FBF1-97CC-49C7-A476-783ED186EFEA}" type="presOf" srcId="{B57A49D7-6AF0-4A0E-BE64-F821DDC88549}" destId="{E21B9ACD-D3FE-4F54-AAEC-9D294EF41C1C}" srcOrd="0" destOrd="0" presId="urn:microsoft.com/office/officeart/2005/8/layout/default#2"/>
    <dgm:cxn modelId="{295D62A3-4C77-4950-BBDA-E5D0EA66A213}" srcId="{1E55E965-CE52-4392-93AF-8E55498167FD}" destId="{F0D0F3F1-128E-4EEC-9FFA-1F2E0FFCD987}" srcOrd="0" destOrd="0" parTransId="{EDE5BBFE-C247-4D63-92FA-4962EE00EFB8}" sibTransId="{23D36D2E-2015-4827-BE4C-E90E3AA7F6E8}"/>
    <dgm:cxn modelId="{E20756B5-1E04-4792-A38C-9BFBECBAA83F}" type="presOf" srcId="{1E55E965-CE52-4392-93AF-8E55498167FD}" destId="{464379B7-7940-4D43-AA68-38BBD56AB3F7}" srcOrd="0" destOrd="0" presId="urn:microsoft.com/office/officeart/2005/8/layout/default#2"/>
    <dgm:cxn modelId="{60A0DE88-BFDB-4FF5-85D1-367AB0553133}" srcId="{1E55E965-CE52-4392-93AF-8E55498167FD}" destId="{E77EB189-AAE5-4405-9CF1-7D4728CE2448}" srcOrd="2" destOrd="0" parTransId="{3A30060E-79F2-454F-81DA-BDE0956C8AF3}" sibTransId="{4A6BF0BB-A7D3-48EB-9722-0E30204E1834}"/>
    <dgm:cxn modelId="{7B36876C-2362-4C25-A091-EBFCF21F5669}" srcId="{1E55E965-CE52-4392-93AF-8E55498167FD}" destId="{B57A49D7-6AF0-4A0E-BE64-F821DDC88549}" srcOrd="1" destOrd="0" parTransId="{78451863-F0E0-43C2-8141-8BDEA812DAB2}" sibTransId="{163875D9-00E0-49B5-879C-F34D964AE847}"/>
    <dgm:cxn modelId="{2ADDE834-893D-45C3-8A79-4CC177DF037A}" type="presParOf" srcId="{464379B7-7940-4D43-AA68-38BBD56AB3F7}" destId="{7E543FFC-F0E7-45F3-A90B-EE64ACE90FFE}" srcOrd="0" destOrd="0" presId="urn:microsoft.com/office/officeart/2005/8/layout/default#2"/>
    <dgm:cxn modelId="{25E9219F-DCAE-4B20-87C2-91D1A7312203}" type="presParOf" srcId="{464379B7-7940-4D43-AA68-38BBD56AB3F7}" destId="{4AED562F-4F5D-481C-A51C-8A8C588CFF68}" srcOrd="1" destOrd="0" presId="urn:microsoft.com/office/officeart/2005/8/layout/default#2"/>
    <dgm:cxn modelId="{D3BF413A-F5E3-4901-B3D1-975DC8CEEFB1}" type="presParOf" srcId="{464379B7-7940-4D43-AA68-38BBD56AB3F7}" destId="{E21B9ACD-D3FE-4F54-AAEC-9D294EF41C1C}" srcOrd="2" destOrd="0" presId="urn:microsoft.com/office/officeart/2005/8/layout/default#2"/>
    <dgm:cxn modelId="{DD495350-A0DA-4B57-84ED-D8182BF9E80D}" type="presParOf" srcId="{464379B7-7940-4D43-AA68-38BBD56AB3F7}" destId="{B7F14D59-262A-432E-B5ED-27C84E96954E}" srcOrd="3" destOrd="0" presId="urn:microsoft.com/office/officeart/2005/8/layout/default#2"/>
    <dgm:cxn modelId="{398D174D-7846-475D-A5A7-48A1FAC222E3}" type="presParOf" srcId="{464379B7-7940-4D43-AA68-38BBD56AB3F7}" destId="{48AB0A0E-8115-4B9A-98F5-078E4651FF6D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9070DB-BD62-4AC9-94D6-7B5EC9FBA16F}">
      <dgm:prSet phldrT="[Testo]" custT="1"/>
      <dgm:spPr/>
      <dgm:t>
        <a:bodyPr/>
        <a:lstStyle/>
        <a:p>
          <a:r>
            <a:rPr lang="it-IT" sz="1600" b="1" dirty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i </a:t>
          </a:r>
          <a:r>
            <a:rPr lang="it-IT" sz="1600" b="1" dirty="0" smtClean="0">
              <a:solidFill>
                <a:srgbClr val="0070C0"/>
              </a:solidFill>
            </a:rPr>
            <a:t>musei, rispettando la distanza di un metro tra i visitatori</a:t>
          </a:r>
          <a:endParaRPr lang="it-IT" sz="1600" dirty="0"/>
        </a:p>
      </dgm:t>
    </dgm:pt>
    <dgm:pt modelId="{EEB91717-1746-48AE-AB31-043B15831AE3}" type="parTrans" cxnId="{78DC7641-4E1B-4F58-A2D7-866A65C4A93E}">
      <dgm:prSet/>
      <dgm:spPr/>
      <dgm:t>
        <a:bodyPr/>
        <a:lstStyle/>
        <a:p>
          <a:endParaRPr lang="it-IT"/>
        </a:p>
      </dgm:t>
    </dgm:pt>
    <dgm:pt modelId="{98ED16BB-AD4B-4BDC-BE3D-A989CABBE621}" type="sibTrans" cxnId="{78DC7641-4E1B-4F58-A2D7-866A65C4A93E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</a:t>
          </a:r>
          <a:r>
            <a:rPr lang="it-IT" sz="1400" b="1" dirty="0" smtClean="0">
              <a:solidFill>
                <a:srgbClr val="0070C0"/>
              </a:solidFill>
            </a:rPr>
            <a:t>apriranno teatri, cinema e sale da concerto, anche all’aperto, con numero massimo di spettatori (200 luoghi chiusi, 1000 all’aperto)</a:t>
          </a:r>
          <a:endParaRPr lang="it-IT" sz="1400" b="1" dirty="0">
            <a:solidFill>
              <a:srgbClr val="0070C0"/>
            </a:solidFill>
          </a:endParaRPr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2C9B1F4C-B19D-4A4D-9C46-0DC93FDCDBDD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</a:t>
          </a:r>
          <a:r>
            <a:rPr lang="it-IT" sz="1400" b="1" dirty="0" smtClean="0">
              <a:solidFill>
                <a:srgbClr val="FF0000"/>
              </a:solidFill>
            </a:rPr>
            <a:t> </a:t>
          </a:r>
          <a:r>
            <a:rPr lang="it-IT" sz="1400" b="1" dirty="0">
              <a:solidFill>
                <a:srgbClr val="0070C0"/>
              </a:solidFill>
            </a:rPr>
            <a:t>saranno </a:t>
          </a:r>
          <a:r>
            <a:rPr lang="it-IT" sz="1400" b="1" dirty="0" smtClean="0">
              <a:solidFill>
                <a:srgbClr val="0070C0"/>
              </a:solidFill>
            </a:rPr>
            <a:t>consentite attività ludiche, ricreative ed educative  </a:t>
          </a:r>
          <a:r>
            <a:rPr lang="it-IT" sz="1400" b="1" dirty="0">
              <a:solidFill>
                <a:srgbClr val="0070C0"/>
              </a:solidFill>
            </a:rPr>
            <a:t>per </a:t>
          </a:r>
          <a:r>
            <a:rPr lang="it-IT" sz="1400" b="1" dirty="0" smtClean="0">
              <a:solidFill>
                <a:srgbClr val="0070C0"/>
              </a:solidFill>
            </a:rPr>
            <a:t>bambini, anche al chiuso o all’aria aperta</a:t>
          </a:r>
          <a:endParaRPr lang="it-IT" sz="1400" b="1" dirty="0">
            <a:solidFill>
              <a:srgbClr val="0070C0"/>
            </a:solidFill>
          </a:endParaRPr>
        </a:p>
      </dgm:t>
    </dgm:pt>
    <dgm:pt modelId="{E265C5B1-C2CD-42E9-85A4-126F92A42336}" type="parTrans" cxnId="{4A53F5E2-2807-48CE-8898-AC6F3CDCFCF3}">
      <dgm:prSet/>
      <dgm:spPr/>
      <dgm:t>
        <a:bodyPr/>
        <a:lstStyle/>
        <a:p>
          <a:endParaRPr lang="it-IT"/>
        </a:p>
      </dgm:t>
    </dgm:pt>
    <dgm:pt modelId="{0AFEC104-0165-4A29-B5A8-7E5FC0CE2B77}" type="sibTrans" cxnId="{4A53F5E2-2807-48CE-8898-AC6F3CDCFCF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54BE45-C210-4A2C-98F3-8F3C534A8B97}" type="pres">
      <dgm:prSet presAssocID="{3E9070DB-BD62-4AC9-94D6-7B5EC9FBA16F}" presName="node" presStyleLbl="node1" presStyleIdx="0" presStyleCnt="3" custScaleX="155010" custScaleY="121307" custLinFactNeighborX="-697" custLinFactNeighborY="100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FB89DB-1FDD-4D7C-AF50-D05FEE158FB9}" type="pres">
      <dgm:prSet presAssocID="{98ED16BB-AD4B-4BDC-BE3D-A989CABBE621}" presName="sibTrans" presStyleCnt="0"/>
      <dgm:spPr/>
    </dgm:pt>
    <dgm:pt modelId="{48AB0A0E-8115-4B9A-98F5-078E4651FF6D}" type="pres">
      <dgm:prSet presAssocID="{E77EB189-AAE5-4405-9CF1-7D4728CE2448}" presName="node" presStyleLbl="node1" presStyleIdx="1" presStyleCnt="3" custScaleX="147724" custScaleY="141560" custLinFactNeighborX="-697" custLinFactNeighborY="56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90F065-0743-4640-B676-8D76FF1C0AE8}" type="pres">
      <dgm:prSet presAssocID="{4A6BF0BB-A7D3-48EB-9722-0E30204E1834}" presName="sibTrans" presStyleCnt="0"/>
      <dgm:spPr/>
    </dgm:pt>
    <dgm:pt modelId="{FD1FB5FF-2A3F-4737-8DD0-8FCADF48F824}" type="pres">
      <dgm:prSet presAssocID="{2C9B1F4C-B19D-4A4D-9C46-0DC93FDCDBDD}" presName="node" presStyleLbl="node1" presStyleIdx="2" presStyleCnt="3" custScaleX="162296" custLinFactNeighborX="-4340" custLinFactNeighborY="-6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53F5E2-2807-48CE-8898-AC6F3CDCFCF3}" srcId="{1E55E965-CE52-4392-93AF-8E55498167FD}" destId="{2C9B1F4C-B19D-4A4D-9C46-0DC93FDCDBDD}" srcOrd="2" destOrd="0" parTransId="{E265C5B1-C2CD-42E9-85A4-126F92A42336}" sibTransId="{0AFEC104-0165-4A29-B5A8-7E5FC0CE2B77}"/>
    <dgm:cxn modelId="{78DC7641-4E1B-4F58-A2D7-866A65C4A93E}" srcId="{1E55E965-CE52-4392-93AF-8E55498167FD}" destId="{3E9070DB-BD62-4AC9-94D6-7B5EC9FBA16F}" srcOrd="0" destOrd="0" parTransId="{EEB91717-1746-48AE-AB31-043B15831AE3}" sibTransId="{98ED16BB-AD4B-4BDC-BE3D-A989CABBE621}"/>
    <dgm:cxn modelId="{44BD0DE1-575A-4DF5-B9C3-22E00FDCBF4D}" type="presOf" srcId="{3E9070DB-BD62-4AC9-94D6-7B5EC9FBA16F}" destId="{0954BE45-C210-4A2C-98F3-8F3C534A8B97}" srcOrd="0" destOrd="0" presId="urn:microsoft.com/office/officeart/2005/8/layout/default#2"/>
    <dgm:cxn modelId="{60A0DE88-BFDB-4FF5-85D1-367AB0553133}" srcId="{1E55E965-CE52-4392-93AF-8E55498167FD}" destId="{E77EB189-AAE5-4405-9CF1-7D4728CE2448}" srcOrd="1" destOrd="0" parTransId="{3A30060E-79F2-454F-81DA-BDE0956C8AF3}" sibTransId="{4A6BF0BB-A7D3-48EB-9722-0E30204E1834}"/>
    <dgm:cxn modelId="{E98A54DA-4842-4B0B-A432-83E33185D286}" type="presOf" srcId="{2C9B1F4C-B19D-4A4D-9C46-0DC93FDCDBDD}" destId="{FD1FB5FF-2A3F-4737-8DD0-8FCADF48F824}" srcOrd="0" destOrd="0" presId="urn:microsoft.com/office/officeart/2005/8/layout/default#2"/>
    <dgm:cxn modelId="{9220BD92-F3E9-4316-9219-4715A2489B88}" type="presOf" srcId="{E77EB189-AAE5-4405-9CF1-7D4728CE2448}" destId="{48AB0A0E-8115-4B9A-98F5-078E4651FF6D}" srcOrd="0" destOrd="0" presId="urn:microsoft.com/office/officeart/2005/8/layout/default#2"/>
    <dgm:cxn modelId="{00B2A1B4-D5BA-416F-B4AB-D53110B47A5C}" type="presOf" srcId="{1E55E965-CE52-4392-93AF-8E55498167FD}" destId="{464379B7-7940-4D43-AA68-38BBD56AB3F7}" srcOrd="0" destOrd="0" presId="urn:microsoft.com/office/officeart/2005/8/layout/default#2"/>
    <dgm:cxn modelId="{8C9757C9-F717-40EB-9905-8E7F4673ED50}" type="presParOf" srcId="{464379B7-7940-4D43-AA68-38BBD56AB3F7}" destId="{0954BE45-C210-4A2C-98F3-8F3C534A8B97}" srcOrd="0" destOrd="0" presId="urn:microsoft.com/office/officeart/2005/8/layout/default#2"/>
    <dgm:cxn modelId="{2F600B94-173B-47A5-A497-409EE05E6841}" type="presParOf" srcId="{464379B7-7940-4D43-AA68-38BBD56AB3F7}" destId="{B9FB89DB-1FDD-4D7C-AF50-D05FEE158FB9}" srcOrd="1" destOrd="0" presId="urn:microsoft.com/office/officeart/2005/8/layout/default#2"/>
    <dgm:cxn modelId="{032883CA-F4AA-4FF2-9010-685150BC946C}" type="presParOf" srcId="{464379B7-7940-4D43-AA68-38BBD56AB3F7}" destId="{48AB0A0E-8115-4B9A-98F5-078E4651FF6D}" srcOrd="2" destOrd="0" presId="urn:microsoft.com/office/officeart/2005/8/layout/default#2"/>
    <dgm:cxn modelId="{404707A3-8810-4C91-8820-213A0EE627BA}" type="presParOf" srcId="{464379B7-7940-4D43-AA68-38BBD56AB3F7}" destId="{BF90F065-0743-4640-B676-8D76FF1C0AE8}" srcOrd="3" destOrd="0" presId="urn:microsoft.com/office/officeart/2005/8/layout/default#2"/>
    <dgm:cxn modelId="{AE8188C7-F102-452E-8757-ABE05B5E9217}" type="presParOf" srcId="{464379B7-7940-4D43-AA68-38BBD56AB3F7}" destId="{FD1FB5FF-2A3F-4737-8DD0-8FCADF48F824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5714"/>
          <a:ext cx="3657600" cy="161570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70C0"/>
              </a:solidFill>
            </a:rPr>
            <a:t>Ci si può spostare </a:t>
          </a:r>
          <a:r>
            <a:rPr lang="it-IT" sz="1800" b="1" u="sng" kern="1200" dirty="0" smtClean="0">
              <a:solidFill>
                <a:srgbClr val="0070C0"/>
              </a:solidFill>
            </a:rPr>
            <a:t>liberamente</a:t>
          </a:r>
          <a:r>
            <a:rPr lang="it-IT" sz="1800" b="1" kern="1200" dirty="0" smtClean="0">
              <a:solidFill>
                <a:srgbClr val="0070C0"/>
              </a:solidFill>
            </a:rPr>
            <a:t> all’interno della stessa Regione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78872" y="84586"/>
        <a:ext cx="3499856" cy="1457965"/>
      </dsp:txXfrm>
    </dsp:sp>
    <dsp:sp modelId="{0E5F6EB5-2055-4239-9B7E-DADFE1DDDA2E}">
      <dsp:nvSpPr>
        <dsp:cNvPr id="0" name=""/>
        <dsp:cNvSpPr/>
      </dsp:nvSpPr>
      <dsp:spPr>
        <a:xfrm>
          <a:off x="0" y="1623838"/>
          <a:ext cx="3657600" cy="120398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Non servirà </a:t>
          </a:r>
          <a:r>
            <a:rPr lang="it-IT" sz="1800" b="1" kern="1200" dirty="0" smtClean="0">
              <a:solidFill>
                <a:srgbClr val="0070C0"/>
              </a:solidFill>
            </a:rPr>
            <a:t>più l’autocertificazione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58774" y="1682612"/>
        <a:ext cx="3540052" cy="1086438"/>
      </dsp:txXfrm>
    </dsp:sp>
    <dsp:sp modelId="{1B38B2D3-D798-45B8-8D4F-D08E81F278DA}">
      <dsp:nvSpPr>
        <dsp:cNvPr id="0" name=""/>
        <dsp:cNvSpPr/>
      </dsp:nvSpPr>
      <dsp:spPr>
        <a:xfrm>
          <a:off x="0" y="2836691"/>
          <a:ext cx="3657600" cy="114600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Si potranno vedere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anche gli amici </a:t>
          </a:r>
          <a:endParaRPr lang="it-IT" sz="1800" b="1" kern="1200" dirty="0">
            <a:solidFill>
              <a:srgbClr val="0070C0"/>
            </a:solidFill>
            <a:highlight>
              <a:srgbClr val="FFFF00"/>
            </a:highlight>
          </a:endParaRPr>
        </a:p>
      </dsp:txBody>
      <dsp:txXfrm>
        <a:off x="55943" y="2892634"/>
        <a:ext cx="3545714" cy="1034122"/>
      </dsp:txXfrm>
    </dsp:sp>
    <dsp:sp modelId="{699CC520-7801-465A-B046-A6C53D79A324}">
      <dsp:nvSpPr>
        <dsp:cNvPr id="0" name=""/>
        <dsp:cNvSpPr/>
      </dsp:nvSpPr>
      <dsp:spPr>
        <a:xfrm>
          <a:off x="0" y="3985004"/>
          <a:ext cx="3657600" cy="155697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70C0"/>
              </a:solidFill>
            </a:rPr>
            <a:t>Sono comunque vietati gli assembramenti in luoghi pubblici o aperti al pubblico</a:t>
          </a:r>
          <a:endParaRPr lang="it-IT" sz="1800" b="1" kern="1200" dirty="0">
            <a:solidFill>
              <a:srgbClr val="0070C0"/>
            </a:solidFill>
          </a:endParaRPr>
        </a:p>
      </dsp:txBody>
      <dsp:txXfrm>
        <a:off x="76005" y="4061009"/>
        <a:ext cx="3505590" cy="14049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7359-9AB9-47AC-9926-D5D2FE4AAD16}">
      <dsp:nvSpPr>
        <dsp:cNvPr id="0" name=""/>
        <dsp:cNvSpPr/>
      </dsp:nvSpPr>
      <dsp:spPr>
        <a:xfrm>
          <a:off x="0" y="667452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DDD80-E8C9-4758-8BEE-70BE9E453818}">
      <dsp:nvSpPr>
        <dsp:cNvPr id="0" name=""/>
        <dsp:cNvSpPr/>
      </dsp:nvSpPr>
      <dsp:spPr>
        <a:xfrm>
          <a:off x="174128" y="4078"/>
          <a:ext cx="3482574" cy="89953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Sono consentiti gli spostamenti interregionali</a:t>
          </a:r>
        </a:p>
      </dsp:txBody>
      <dsp:txXfrm>
        <a:off x="218040" y="47990"/>
        <a:ext cx="3394750" cy="811709"/>
      </dsp:txXfrm>
    </dsp:sp>
    <dsp:sp modelId="{18AFC797-2D3D-46B5-B0F4-FB9ED65AB2E7}">
      <dsp:nvSpPr>
        <dsp:cNvPr id="0" name=""/>
        <dsp:cNvSpPr/>
      </dsp:nvSpPr>
      <dsp:spPr>
        <a:xfrm>
          <a:off x="0" y="2676954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424-819C-4457-99C3-E627343295BB}">
      <dsp:nvSpPr>
        <dsp:cNvPr id="0" name=""/>
        <dsp:cNvSpPr/>
      </dsp:nvSpPr>
      <dsp:spPr>
        <a:xfrm>
          <a:off x="174128" y="1157052"/>
          <a:ext cx="3482574" cy="17560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Sono consentiti gli spostamenti da e </a:t>
          </a:r>
          <a:r>
            <a:rPr lang="it-IT" sz="1600" b="1" kern="1200" dirty="0" smtClean="0">
              <a:solidFill>
                <a:srgbClr val="0070C0"/>
              </a:solidFill>
            </a:rPr>
            <a:t>per l’Unione Europea,  gli Stati Schengen,  il Regno Unito, la Repubblica di San Marino, il Principato di Monaco</a:t>
          </a:r>
          <a:endParaRPr lang="it-IT" sz="1600" kern="1200" dirty="0"/>
        </a:p>
      </dsp:txBody>
      <dsp:txXfrm>
        <a:off x="259852" y="1242776"/>
        <a:ext cx="3311126" cy="1584614"/>
      </dsp:txXfrm>
    </dsp:sp>
    <dsp:sp modelId="{70001646-1E5F-4B0C-A9AD-4B3F3EB27ECF}">
      <dsp:nvSpPr>
        <dsp:cNvPr id="0" name=""/>
        <dsp:cNvSpPr/>
      </dsp:nvSpPr>
      <dsp:spPr>
        <a:xfrm>
          <a:off x="0" y="4256796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A53B-E7F4-4542-B05F-D500C98AA3CE}">
      <dsp:nvSpPr>
        <dsp:cNvPr id="0" name=""/>
        <dsp:cNvSpPr/>
      </dsp:nvSpPr>
      <dsp:spPr>
        <a:xfrm>
          <a:off x="175025" y="3201850"/>
          <a:ext cx="3482574" cy="132640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kern="1200" dirty="0"/>
        </a:p>
      </dsp:txBody>
      <dsp:txXfrm>
        <a:off x="239775" y="3266600"/>
        <a:ext cx="3353074" cy="119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32729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Gli spostamenti tra Regioni </a:t>
          </a:r>
          <a:r>
            <a:rPr lang="it-IT" sz="1800" b="1" kern="1200" dirty="0" smtClean="0">
              <a:solidFill>
                <a:srgbClr val="0070C0"/>
              </a:solidFill>
            </a:rPr>
            <a:t>continuano ad essere  </a:t>
          </a:r>
          <a:r>
            <a:rPr lang="it-IT" sz="1800" b="1" kern="1200" dirty="0">
              <a:solidFill>
                <a:srgbClr val="0070C0"/>
              </a:solidFill>
            </a:rPr>
            <a:t>consentiti </a:t>
          </a:r>
          <a:r>
            <a:rPr lang="it-IT" sz="1800" b="1" u="sng" kern="1200" dirty="0">
              <a:solidFill>
                <a:srgbClr val="0070C0"/>
              </a:solidFill>
            </a:rPr>
            <a:t>solo</a:t>
          </a:r>
          <a:r>
            <a:rPr lang="it-IT" sz="1800" b="1" kern="1200" dirty="0">
              <a:solidFill>
                <a:srgbClr val="0070C0"/>
              </a:solidFill>
            </a:rPr>
            <a:t> per: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comprovate esigenze     lavorative 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assoluta urgenza </a:t>
          </a:r>
        </a:p>
        <a:p>
          <a:pPr lvl="0" algn="just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motivi di salute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pPr lvl="0" defTabSz="800100"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  <a:p>
          <a:pPr lvl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 dirty="0">
            <a:solidFill>
              <a:srgbClr val="0070C0"/>
            </a:solidFill>
          </a:endParaRPr>
        </a:p>
      </dsp:txBody>
      <dsp:txXfrm>
        <a:off x="159771" y="159771"/>
        <a:ext cx="3338058" cy="2953383"/>
      </dsp:txXfrm>
    </dsp:sp>
    <dsp:sp modelId="{0E5F6EB5-2055-4239-9B7E-DADFE1DDDA2E}">
      <dsp:nvSpPr>
        <dsp:cNvPr id="0" name=""/>
        <dsp:cNvSpPr/>
      </dsp:nvSpPr>
      <dsp:spPr>
        <a:xfrm>
          <a:off x="0" y="3287822"/>
          <a:ext cx="3657600" cy="15202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sp:txBody>
      <dsp:txXfrm>
        <a:off x="74213" y="3362035"/>
        <a:ext cx="3509174" cy="13718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ECB34-97E6-4093-A9F2-A8C9F205D264}">
      <dsp:nvSpPr>
        <dsp:cNvPr id="0" name=""/>
        <dsp:cNvSpPr/>
      </dsp:nvSpPr>
      <dsp:spPr>
        <a:xfrm>
          <a:off x="4" y="2"/>
          <a:ext cx="3657590" cy="5145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 dirty="0" smtClean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70C0"/>
              </a:solidFill>
            </a:rPr>
            <a:t>Dal </a:t>
          </a:r>
          <a:r>
            <a:rPr lang="it-IT" sz="1600" b="1" kern="1200" dirty="0">
              <a:solidFill>
                <a:srgbClr val="FF0000"/>
              </a:solidFill>
            </a:rPr>
            <a:t>18 maggio </a:t>
          </a:r>
          <a:r>
            <a:rPr lang="it-IT" sz="1600" b="1" kern="1200" dirty="0">
              <a:solidFill>
                <a:srgbClr val="0070C0"/>
              </a:solidFill>
            </a:rPr>
            <a:t>riapriranno le attività economiche di: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vendita al </a:t>
          </a:r>
          <a:r>
            <a:rPr lang="it-IT" sz="1600" b="1" kern="1200" dirty="0" smtClean="0">
              <a:solidFill>
                <a:srgbClr val="0070C0"/>
              </a:solidFill>
            </a:rPr>
            <a:t>dettaglio, inclusi i centri commerciali e i mercati all’aperto</a:t>
          </a:r>
          <a:endParaRPr lang="it-IT" sz="1600" b="1" kern="1200" dirty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rgbClr val="0070C0"/>
              </a:solidFill>
            </a:rPr>
            <a:t>•  stabilimenti </a:t>
          </a:r>
          <a:r>
            <a:rPr lang="it-IT" sz="1600" b="1" kern="1200" dirty="0" smtClean="0">
              <a:solidFill>
                <a:srgbClr val="0070C0"/>
              </a:solidFill>
            </a:rPr>
            <a:t>balneari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COME: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  <a:endParaRPr lang="it-IT" sz="1600" b="1" kern="1200" dirty="0">
            <a:solidFill>
              <a:srgbClr val="0070C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 dirty="0"/>
        </a:p>
      </dsp:txBody>
      <dsp:txXfrm>
        <a:off x="4" y="2"/>
        <a:ext cx="3657590" cy="51453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23DA-8434-4174-998C-30641262E1E8}">
      <dsp:nvSpPr>
        <dsp:cNvPr id="0" name=""/>
        <dsp:cNvSpPr/>
      </dsp:nvSpPr>
      <dsp:spPr>
        <a:xfrm>
          <a:off x="0" y="1060"/>
          <a:ext cx="3657600" cy="458246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Misure generali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Contingentamento degli ingressi e vigilanza degli accessi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Mantenimento del distanziamento interpersonale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Accessi regolamentati e scaglionati in funzione degli spazi disponibili,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Ampia disponibilità e accessibilità a sistemi per la disinfezione delle mani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Uso dei guanti "usa e getta" nelle attività di acquisto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Utilizzo di mascherine sia da parte degli operatori che da parte dei clienti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*  Informazione, tramite cartelli in italiano e inglese, per garantire il distanziamento dei clienti in attesa di entrata</a:t>
          </a:r>
        </a:p>
      </dsp:txBody>
      <dsp:txXfrm>
        <a:off x="178549" y="179609"/>
        <a:ext cx="3300502" cy="4225371"/>
      </dsp:txXfrm>
    </dsp:sp>
    <dsp:sp modelId="{2081ECD0-AC3A-4E72-949B-DBAAE55C68B6}">
      <dsp:nvSpPr>
        <dsp:cNvPr id="0" name=""/>
        <dsp:cNvSpPr/>
      </dsp:nvSpPr>
      <dsp:spPr>
        <a:xfrm>
          <a:off x="0" y="4583529"/>
          <a:ext cx="3657600" cy="79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400" kern="1200" dirty="0"/>
        </a:p>
      </dsp:txBody>
      <dsp:txXfrm>
        <a:off x="0" y="4583529"/>
        <a:ext cx="3657600" cy="79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23DA-8434-4174-998C-30641262E1E8}">
      <dsp:nvSpPr>
        <dsp:cNvPr id="0" name=""/>
        <dsp:cNvSpPr/>
      </dsp:nvSpPr>
      <dsp:spPr>
        <a:xfrm>
          <a:off x="0" y="0"/>
          <a:ext cx="4139952" cy="537862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Competenze dei Comuni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* Dovranno regolamentarne la gestione  al fine di evitare assembramenti ed assicurare il distanziamento interpersonale di almeno </a:t>
          </a:r>
          <a:r>
            <a:rPr lang="it-IT" sz="1300" b="1" u="sng" kern="1200" dirty="0" smtClean="0">
              <a:solidFill>
                <a:srgbClr val="0070C0"/>
              </a:solidFill>
            </a:rPr>
            <a:t>un metro</a:t>
          </a:r>
          <a:r>
            <a:rPr lang="it-IT" sz="1300" b="1" kern="1200" dirty="0" smtClean="0">
              <a:solidFill>
                <a:srgbClr val="0070C0"/>
              </a:solidFill>
            </a:rPr>
            <a:t> nell’area </a:t>
          </a:r>
          <a:r>
            <a:rPr lang="it-IT" sz="1300" b="1" kern="1200" dirty="0" err="1" smtClean="0">
              <a:solidFill>
                <a:srgbClr val="0070C0"/>
              </a:solidFill>
            </a:rPr>
            <a:t>mercatale</a:t>
          </a:r>
          <a:endParaRPr lang="it-IT" sz="1300" b="1" kern="1200" dirty="0" smtClean="0">
            <a:solidFill>
              <a:srgbClr val="0070C0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*  Dovranno prevedere misure per accessi scaglionati in relazione agli spazi disponibili, al fine di evitare il sovraffollamento ed assicurare il distanziamento sociale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*  Tra le misure per il distanziamento sociale: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	- corsie </a:t>
          </a:r>
          <a:r>
            <a:rPr lang="it-IT" sz="1300" b="1" kern="1200" dirty="0" err="1" smtClean="0">
              <a:solidFill>
                <a:srgbClr val="0070C0"/>
              </a:solidFill>
            </a:rPr>
            <a:t>mercatali</a:t>
          </a:r>
          <a:r>
            <a:rPr lang="it-IT" sz="1300" b="1" kern="1200" dirty="0" smtClean="0">
              <a:solidFill>
                <a:srgbClr val="0070C0"/>
              </a:solidFill>
            </a:rPr>
            <a:t> a senso unico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	- posizionamento di segnaletica 		(orizzontale e/o verticale) nelle zone 	prossimali ai singoli banchi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	- maggiore distanziamento dei 	posteggi e, a tal fine, ove possibile, 	ampliamento dell’area </a:t>
          </a:r>
          <a:r>
            <a:rPr lang="it-IT" sz="1300" b="1" kern="1200" dirty="0" err="1" smtClean="0">
              <a:solidFill>
                <a:srgbClr val="0070C0"/>
              </a:solidFill>
            </a:rPr>
            <a:t>mercatale</a:t>
          </a:r>
          <a:endParaRPr lang="it-IT" sz="1300" b="1" kern="1200" dirty="0" smtClean="0">
            <a:solidFill>
              <a:srgbClr val="0070C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	- individuazione di un’area di 	rispetto per ogni posteggio in cui 	limitare la concentrazione 	massima di clienti compresenti, nel 	rispetto della distanza interpersonale di un metro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dirty="0" smtClean="0">
              <a:solidFill>
                <a:srgbClr val="0070C0"/>
              </a:solidFill>
            </a:rPr>
            <a:t>*  Potranno valutare di sospendere la vendita di beni usati</a:t>
          </a:r>
        </a:p>
      </dsp:txBody>
      <dsp:txXfrm>
        <a:off x="202096" y="202096"/>
        <a:ext cx="3735760" cy="4974431"/>
      </dsp:txXfrm>
    </dsp:sp>
    <dsp:sp modelId="{2081ECD0-AC3A-4E72-949B-DBAAE55C68B6}">
      <dsp:nvSpPr>
        <dsp:cNvPr id="0" name=""/>
        <dsp:cNvSpPr/>
      </dsp:nvSpPr>
      <dsp:spPr>
        <a:xfrm>
          <a:off x="0" y="5406568"/>
          <a:ext cx="4139952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4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400" kern="1200" dirty="0"/>
        </a:p>
      </dsp:txBody>
      <dsp:txXfrm>
        <a:off x="0" y="5406568"/>
        <a:ext cx="4139952" cy="82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7359-9AB9-47AC-9926-D5D2FE4AAD16}">
      <dsp:nvSpPr>
        <dsp:cNvPr id="0" name=""/>
        <dsp:cNvSpPr/>
      </dsp:nvSpPr>
      <dsp:spPr>
        <a:xfrm>
          <a:off x="0" y="1394297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DDD80-E8C9-4758-8BEE-70BE9E453818}">
      <dsp:nvSpPr>
        <dsp:cNvPr id="0" name=""/>
        <dsp:cNvSpPr/>
      </dsp:nvSpPr>
      <dsp:spPr>
        <a:xfrm>
          <a:off x="159246" y="815"/>
          <a:ext cx="3482574" cy="15083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rgbClr val="0070C0"/>
              </a:solidFill>
            </a:rPr>
            <a:t>Le attività economiche,  produttive e sociali devono  svolgersi nel rispetto dei </a:t>
          </a:r>
          <a:r>
            <a:rPr lang="it-IT" sz="1400" b="1" kern="1200" dirty="0" smtClean="0">
              <a:solidFill>
                <a:srgbClr val="0070C0"/>
              </a:solidFill>
            </a:rPr>
            <a:t>protocolli  </a:t>
          </a:r>
          <a:r>
            <a:rPr lang="it-IT" sz="1400" b="1" kern="1200" dirty="0">
              <a:solidFill>
                <a:srgbClr val="0070C0"/>
              </a:solidFill>
            </a:rPr>
            <a:t>o </a:t>
          </a:r>
          <a:r>
            <a:rPr lang="it-IT" sz="1400" b="1" kern="1200" dirty="0" smtClean="0">
              <a:solidFill>
                <a:srgbClr val="0070C0"/>
              </a:solidFill>
            </a:rPr>
            <a:t>delle </a:t>
          </a:r>
          <a:r>
            <a:rPr lang="it-IT" sz="1400" b="1" kern="1200" dirty="0">
              <a:solidFill>
                <a:srgbClr val="0070C0"/>
              </a:solidFill>
            </a:rPr>
            <a:t>linee  guida,  </a:t>
          </a:r>
          <a:r>
            <a:rPr lang="it-IT" sz="1400" b="1" kern="1200" dirty="0" smtClean="0">
              <a:solidFill>
                <a:srgbClr val="0070C0"/>
              </a:solidFill>
            </a:rPr>
            <a:t>idonei a ridurre il rischio di contagio nel settore di riferimento, adottati dalle Regioni o dalla Conferenza delle Regioni nel rispetto dei principi dei protocolli e linee guida nazionali </a:t>
          </a:r>
          <a:endParaRPr lang="it-IT" sz="1400" b="1" kern="1200" dirty="0">
            <a:solidFill>
              <a:srgbClr val="0070C0"/>
            </a:solidFill>
          </a:endParaRPr>
        </a:p>
      </dsp:txBody>
      <dsp:txXfrm>
        <a:off x="232878" y="74447"/>
        <a:ext cx="3335310" cy="1361104"/>
      </dsp:txXfrm>
    </dsp:sp>
    <dsp:sp modelId="{18AFC797-2D3D-46B5-B0F4-FB9ED65AB2E7}">
      <dsp:nvSpPr>
        <dsp:cNvPr id="0" name=""/>
        <dsp:cNvSpPr/>
      </dsp:nvSpPr>
      <dsp:spPr>
        <a:xfrm>
          <a:off x="0" y="2869703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424-819C-4457-99C3-E627343295BB}">
      <dsp:nvSpPr>
        <dsp:cNvPr id="0" name=""/>
        <dsp:cNvSpPr/>
      </dsp:nvSpPr>
      <dsp:spPr>
        <a:xfrm>
          <a:off x="174128" y="1700297"/>
          <a:ext cx="3482574" cy="131700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>
            <a:solidFill>
              <a:srgbClr val="0070C0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>
            <a:solidFill>
              <a:srgbClr val="0070C0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>
            <a:solidFill>
              <a:srgbClr val="0070C0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rgbClr val="0070C0"/>
              </a:solidFill>
            </a:rPr>
            <a:t>La mancata attuazione dei protocolli o delle  linee guida, regionali o nazionali, che non assicuri adeguati livelli di protezione, determina la  sospensione dell'attività fino al ripristino delle condizioni di sicurezza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500" kern="1200" dirty="0"/>
        </a:p>
      </dsp:txBody>
      <dsp:txXfrm>
        <a:off x="238419" y="1764588"/>
        <a:ext cx="3353992" cy="1188423"/>
      </dsp:txXfrm>
    </dsp:sp>
    <dsp:sp modelId="{70001646-1E5F-4B0C-A9AD-4B3F3EB27ECF}">
      <dsp:nvSpPr>
        <dsp:cNvPr id="0" name=""/>
        <dsp:cNvSpPr/>
      </dsp:nvSpPr>
      <dsp:spPr>
        <a:xfrm>
          <a:off x="0" y="4378545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A53B-E7F4-4542-B05F-D500C98AA3CE}">
      <dsp:nvSpPr>
        <dsp:cNvPr id="0" name=""/>
        <dsp:cNvSpPr/>
      </dsp:nvSpPr>
      <dsp:spPr>
        <a:xfrm>
          <a:off x="175025" y="3197763"/>
          <a:ext cx="3482574" cy="135044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>
            <a:solidFill>
              <a:srgbClr val="0070C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>
            <a:solidFill>
              <a:srgbClr val="0070C0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>
            <a:solidFill>
              <a:srgbClr val="0070C0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rgbClr val="0070C0"/>
              </a:solidFill>
            </a:rPr>
            <a:t>Le regioni monitorano con cadenza giornaliera l'andamento della situazione  epidemiologica  nei propri territori e, se del caso, possono adottare misure derogatorie, </a:t>
          </a:r>
          <a:r>
            <a:rPr lang="it-IT" sz="1400" b="1" kern="1200" dirty="0" err="1">
              <a:solidFill>
                <a:srgbClr val="0070C0"/>
              </a:solidFill>
            </a:rPr>
            <a:t>ampliative</a:t>
          </a:r>
          <a:r>
            <a:rPr lang="it-IT" sz="1400" b="1" kern="1200" dirty="0">
              <a:solidFill>
                <a:srgbClr val="0070C0"/>
              </a:solidFill>
            </a:rPr>
            <a:t> o restrittive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 dirty="0"/>
        </a:p>
      </dsp:txBody>
      <dsp:txXfrm>
        <a:off x="240948" y="3263686"/>
        <a:ext cx="3350728" cy="12185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43FFC-F0E7-45F3-A90B-EE64ACE90FFE}">
      <dsp:nvSpPr>
        <dsp:cNvPr id="0" name=""/>
        <dsp:cNvSpPr/>
      </dsp:nvSpPr>
      <dsp:spPr>
        <a:xfrm>
          <a:off x="243873" y="144183"/>
          <a:ext cx="1563543" cy="1713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18 maggio </a:t>
          </a:r>
          <a:r>
            <a:rPr lang="it-IT" sz="1400" b="1" kern="1200" dirty="0">
              <a:solidFill>
                <a:srgbClr val="0070C0"/>
              </a:solidFill>
            </a:rPr>
            <a:t>saranno consentiti </a:t>
          </a:r>
          <a:r>
            <a:rPr lang="it-IT" sz="1400" b="1" kern="1200" dirty="0" smtClean="0">
              <a:solidFill>
                <a:srgbClr val="0070C0"/>
              </a:solidFill>
            </a:rPr>
            <a:t>gli allenamenti degli </a:t>
          </a:r>
          <a:r>
            <a:rPr lang="it-IT" sz="1400" b="1" kern="1200" dirty="0">
              <a:solidFill>
                <a:srgbClr val="0070C0"/>
              </a:solidFill>
            </a:rPr>
            <a:t>sport di </a:t>
          </a:r>
          <a:r>
            <a:rPr lang="it-IT" sz="1400" b="1" kern="1200" dirty="0" smtClean="0">
              <a:solidFill>
                <a:srgbClr val="0070C0"/>
              </a:solidFill>
            </a:rPr>
            <a:t>squadra, rispettando il distanziamento sociale e a porte chiuse</a:t>
          </a:r>
          <a:endParaRPr lang="it-IT" sz="1400" kern="1200" dirty="0"/>
        </a:p>
      </dsp:txBody>
      <dsp:txXfrm>
        <a:off x="243873" y="144183"/>
        <a:ext cx="1563543" cy="1713215"/>
      </dsp:txXfrm>
    </dsp:sp>
    <dsp:sp modelId="{E21B9ACD-D3FE-4F54-AAEC-9D294EF41C1C}">
      <dsp:nvSpPr>
        <dsp:cNvPr id="0" name=""/>
        <dsp:cNvSpPr/>
      </dsp:nvSpPr>
      <dsp:spPr>
        <a:xfrm>
          <a:off x="2100143" y="1143724"/>
          <a:ext cx="1563543" cy="2027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25 maggio </a:t>
          </a:r>
          <a:r>
            <a:rPr lang="it-IT" sz="1400" b="1" kern="1200" dirty="0" smtClean="0">
              <a:solidFill>
                <a:srgbClr val="0070C0"/>
              </a:solidFill>
            </a:rPr>
            <a:t>potranno riaprire le palestre,  le piscine  e i centri sportivi,  nel rispetto delle regole di distanziamento sociale e senza alcun assembramento  </a:t>
          </a:r>
          <a:endParaRPr lang="it-IT" sz="1400" b="1" kern="1200" dirty="0">
            <a:solidFill>
              <a:srgbClr val="0070C0"/>
            </a:solidFill>
          </a:endParaRPr>
        </a:p>
      </dsp:txBody>
      <dsp:txXfrm>
        <a:off x="2100143" y="1143724"/>
        <a:ext cx="1563543" cy="2027140"/>
      </dsp:txXfrm>
    </dsp:sp>
    <dsp:sp modelId="{48AB0A0E-8115-4B9A-98F5-078E4651FF6D}">
      <dsp:nvSpPr>
        <dsp:cNvPr id="0" name=""/>
        <dsp:cNvSpPr/>
      </dsp:nvSpPr>
      <dsp:spPr>
        <a:xfrm>
          <a:off x="110597" y="2048046"/>
          <a:ext cx="1937073" cy="24776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70C0"/>
              </a:solidFill>
            </a:rPr>
            <a:t>Dal </a:t>
          </a:r>
          <a:r>
            <a:rPr lang="it-IT" sz="1400" b="1" kern="1200" dirty="0" smtClean="0">
              <a:solidFill>
                <a:srgbClr val="FF0000"/>
              </a:solidFill>
            </a:rPr>
            <a:t>18 maggio </a:t>
          </a:r>
          <a:r>
            <a:rPr lang="it-IT" sz="1400" b="1" kern="1200" dirty="0" smtClean="0">
              <a:solidFill>
                <a:srgbClr val="0070C0"/>
              </a:solidFill>
            </a:rPr>
            <a:t>è consentito svolgere attività sportiva o motoria all’aperto rispettando la distanza interpersonale di almeno due metri per l’attività sportiva e di almeno un metro per ogni altra attività</a:t>
          </a:r>
          <a:endParaRPr lang="it-IT" sz="1400" b="1" kern="1200" dirty="0">
            <a:solidFill>
              <a:srgbClr val="0070C0"/>
            </a:solidFill>
          </a:endParaRPr>
        </a:p>
      </dsp:txBody>
      <dsp:txXfrm>
        <a:off x="110597" y="2048046"/>
        <a:ext cx="1937073" cy="2477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3.367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19 0,'0'19,"0"-13,0-12,0 6,-18 0,18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5.023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39 0,'-19'0,"15"0,8 0,-4 19,0-9,-19-1,19 10,0-7,0-5,0-7,0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dirty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F0F746-4D8F-4D7F-8782-7E6941DFC7ED}" type="datetimeFigureOut">
              <a:rPr lang="it-IT" smtClean="0"/>
              <a:pPr/>
              <a:t>18/05/2020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59" r:id="rId3"/>
    <p:sldLayoutId id="2147485260" r:id="rId4"/>
    <p:sldLayoutId id="2147485261" r:id="rId5"/>
    <p:sldLayoutId id="2147485262" r:id="rId6"/>
    <p:sldLayoutId id="2147485263" r:id="rId7"/>
    <p:sldLayoutId id="2147485264" r:id="rId8"/>
    <p:sldLayoutId id="2147485265" r:id="rId9"/>
    <p:sldLayoutId id="2147485266" r:id="rId10"/>
    <p:sldLayoutId id="21474852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328" y="1162903"/>
            <a:ext cx="7406640" cy="18546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328" y="2090231"/>
            <a:ext cx="7406640" cy="465077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NUOVE MISURE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DECRETO LEGGE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MAGGIO 2020 N. 33 </a:t>
            </a:r>
            <a:endParaRPr lang="it-IT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DEL DPCM DEL 17 MAGGIO 2020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CAMBIA DAL 18 MAGGIO</a:t>
            </a: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1032" y="234331"/>
            <a:ext cx="836840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xmlns="" id="{B92A6BCF-DFE2-DF49-8EEF-72955BE4BF03}"/>
                  </a:ext>
                </a:extLst>
              </p14:cNvPr>
              <p14:cNvContentPartPr/>
              <p14:nvPr/>
            </p14:nvContentPartPr>
            <p14:xfrm>
              <a:off x="1163211" y="1449107"/>
              <a:ext cx="7200" cy="9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B92A6BCF-DFE2-DF49-8EEF-72955BE4BF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4571" y="1440107"/>
                <a:ext cx="248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xmlns="" id="{82D2D564-E03A-DB45-ACC1-2FE0AB456999}"/>
                  </a:ext>
                </a:extLst>
              </p14:cNvPr>
              <p14:cNvContentPartPr/>
              <p14:nvPr/>
            </p14:nvContentPartPr>
            <p14:xfrm>
              <a:off x="1149531" y="1646387"/>
              <a:ext cx="14040" cy="27720"/>
            </p14:xfrm>
          </p:contentPart>
        </mc:Choice>
        <mc:Fallback xmlns="">
          <p:pic>
            <p:nvPicPr>
              <p:cNvPr id="10" name="Input penna 9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82D2D564-E03A-DB45-ACC1-2FE0AB4569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40891" y="1637387"/>
                <a:ext cx="31680" cy="4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SPORTIVE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 smtClean="0">
                <a:solidFill>
                  <a:srgbClr val="FF0000"/>
                </a:solidFill>
              </a:rPr>
              <a:t>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86380" y="1643050"/>
          <a:ext cx="3714776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LUDICO RICREATIVE 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 smtClean="0">
                <a:solidFill>
                  <a:srgbClr val="FF0000"/>
                </a:solidFill>
              </a:rPr>
              <a:t>maggio 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CELEBRAZIONI LITURGICHE</a:t>
            </a:r>
          </a:p>
          <a:p>
            <a:pPr algn="ctr">
              <a:buNone/>
            </a:pPr>
            <a:endParaRPr lang="it-IT" sz="2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Dal 18 maggio saranno consentite </a:t>
            </a:r>
            <a:r>
              <a:rPr lang="it-IT" sz="2400" b="1" u="sng" dirty="0" smtClean="0">
                <a:solidFill>
                  <a:srgbClr val="0070C0"/>
                </a:solidFill>
              </a:rPr>
              <a:t>tutte</a:t>
            </a:r>
            <a:r>
              <a:rPr lang="it-IT" sz="2400" b="1" dirty="0" smtClean="0">
                <a:solidFill>
                  <a:srgbClr val="0070C0"/>
                </a:solidFill>
              </a:rPr>
              <a:t> le funzioni religiose nel rispetto dei protocolli di sicurezza e sempre nel rispetto delle regole del distanziamento sociale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3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 LUDICO RICREATIVE 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Fino al 14 giugno</a:t>
            </a: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t-IT" sz="2400" b="1" u="sng" dirty="0" smtClean="0">
                <a:solidFill>
                  <a:srgbClr val="0070C0"/>
                </a:solidFill>
              </a:rPr>
              <a:t>Continua ad essere vietato </a:t>
            </a:r>
            <a:r>
              <a:rPr lang="it-IT" sz="2400" b="1" u="sng" dirty="0">
                <a:solidFill>
                  <a:srgbClr val="0070C0"/>
                </a:solidFill>
              </a:rPr>
              <a:t>l'assembramento di persone in luoghi pubblici o aperti al pubblico</a:t>
            </a:r>
            <a:r>
              <a:rPr lang="it-IT" sz="2400" b="1" dirty="0">
                <a:solidFill>
                  <a:srgbClr val="0070C0"/>
                </a:solidFill>
              </a:rPr>
              <a:t>.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 smtClean="0">
                <a:solidFill>
                  <a:srgbClr val="0070C0"/>
                </a:solidFill>
              </a:rPr>
              <a:t>Le </a:t>
            </a:r>
            <a:r>
              <a:rPr lang="it-IT" sz="1600" b="1" dirty="0">
                <a:solidFill>
                  <a:srgbClr val="0070C0"/>
                </a:solidFill>
              </a:rPr>
              <a:t>manifestazioni, gli eventi e gli spettacoli di qualsiasi natura con la presenza di pubblico, ivi compresi quelli di carattere culturale, ludico, sportivo e fieristico, nonché ogni attività convegnistica o congressuale, in luogo pubblico o aperto al pubblico, si svolgono, ove ritenuto possibile sulla base dell'andamento dei dati epidemiologici, con modalità stabilite da appositi DPCM.</a:t>
            </a: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900" b="1" u="sng" dirty="0">
                <a:solidFill>
                  <a:srgbClr val="0070C0"/>
                </a:solidFill>
              </a:rPr>
              <a:t>Il sindaco </a:t>
            </a:r>
            <a:r>
              <a:rPr lang="it-IT" sz="1600" b="1" u="sng" dirty="0">
                <a:solidFill>
                  <a:srgbClr val="0070C0"/>
                </a:solidFill>
              </a:rPr>
              <a:t>può disporre la chiusura temporanea di specifiche aree pubbliche o aperte al pubblico </a:t>
            </a:r>
            <a:r>
              <a:rPr lang="it-IT" sz="1600" b="1" dirty="0">
                <a:solidFill>
                  <a:srgbClr val="0070C0"/>
                </a:solidFill>
              </a:rPr>
              <a:t>in cui sia impossibile assicurare adeguatamente il rispetto della distanza di sicurezza interpersonale di almeno un metro. </a:t>
            </a: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>
                <a:solidFill>
                  <a:srgbClr val="0070C0"/>
                </a:solidFill>
              </a:rPr>
              <a:t>Le riunioni si svolgono garantendo il rispetto della distanza di sicurezza interpersonale di almeno </a:t>
            </a:r>
            <a:r>
              <a:rPr lang="it-IT" sz="1600" b="1" u="sng" dirty="0">
                <a:solidFill>
                  <a:srgbClr val="0070C0"/>
                </a:solidFill>
              </a:rPr>
              <a:t>un metro</a:t>
            </a:r>
            <a:r>
              <a:rPr lang="it-IT" sz="1600" b="1" dirty="0">
                <a:solidFill>
                  <a:srgbClr val="0070C0"/>
                </a:solidFill>
              </a:rPr>
              <a:t>. 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u="sng" dirty="0" smtClean="0">
                <a:solidFill>
                  <a:srgbClr val="0070C0"/>
                </a:solidFill>
              </a:rPr>
              <a:t>Nei luoghi al chiuso accessibili al pubblico è obbligatorio l’uso delle mascherine.</a:t>
            </a:r>
          </a:p>
          <a:p>
            <a:pPr marL="82296" indent="0" algn="just">
              <a:buNone/>
            </a:pPr>
            <a:endParaRPr lang="it-IT" sz="18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Ne sono esonerati i bambini al di sotto dei sei anni e le persone con forme di disabilità incompatibili con l’uso continuativo della mascherina.</a:t>
            </a:r>
          </a:p>
          <a:p>
            <a:pPr marL="82296" indent="0" algn="just">
              <a:buNone/>
            </a:pPr>
            <a:endParaRPr lang="it-IT" sz="18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Possono essere utilizzate mascherine di comunità, ovvero mascherine monouso o lavabili, anche auto-prodotte, in materiali multistrato che forniscano una barriera idonea e che coprano mento e naso.</a:t>
            </a:r>
          </a:p>
          <a:p>
            <a:pPr marL="82296" indent="0" algn="just">
              <a:buNone/>
            </a:pPr>
            <a:endParaRPr lang="it-IT" sz="1600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endParaRPr lang="it-IT" sz="45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300" b="1" u="sng" dirty="0">
                <a:solidFill>
                  <a:srgbClr val="0070C0"/>
                </a:solidFill>
              </a:rPr>
              <a:t>Sanzioni amministrative</a:t>
            </a:r>
            <a:endParaRPr lang="it-IT" sz="43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Le violazioni delle disposizioni del Decreto legge n. 33 sono punite con una sanzione amministrativa da 400 a 3.000 euro. </a:t>
            </a: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Nel caso in cui la violazione sia commessa dalle attività economiche, produttive e sociali, si applica la sanzione amministrativa accessoria della chiusura dell’esercizio o dell’attività da 5 a 30 giorni. 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it-IT" sz="39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000" b="1" u="sng" dirty="0">
                <a:solidFill>
                  <a:srgbClr val="0070C0"/>
                </a:solidFill>
              </a:rPr>
              <a:t>Sanzioni penali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600" b="1" i="1" dirty="0">
                <a:solidFill>
                  <a:srgbClr val="0070C0"/>
                </a:solidFill>
              </a:rPr>
              <a:t>Il mancato rispetto della quarantena è punito, ai sensi dell’art. 260 R.D. 27 luglio 1934, n. 1265 (TULS), con l’arresto da 3 a 18 mesi e con il pagamento di una ammenda da 500 a 5.000 euro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3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31628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avranno efficacia a decorrere dal </a:t>
            </a:r>
            <a:r>
              <a:rPr lang="it-IT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fino al 31 luglio p.v</a:t>
            </a:r>
            <a:r>
              <a:rPr lang="it-IT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endParaRPr lang="it-IT" sz="40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DPCM del 17 maggio avranno efficacia</a:t>
            </a:r>
            <a:r>
              <a:rPr lang="it-IT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18 maggio al 14 giugno p.v. e sostituiscono le disposizioni del DPCM del </a:t>
            </a:r>
            <a:r>
              <a:rPr lang="it-IT" sz="4000" b="1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Aprile</a:t>
            </a:r>
            <a:endParaRPr lang="it-IT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indica </a:t>
            </a:r>
            <a:r>
              <a:rPr lang="it-IT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date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l’applicazione delle misure: il </a:t>
            </a:r>
            <a:r>
              <a:rPr lang="it-IT" sz="3600" b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il 3 giugno </a:t>
            </a:r>
            <a:r>
              <a:rPr lang="it-IT" sz="36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pp.vv.</a:t>
            </a:r>
            <a:endParaRPr lang="it-IT" sz="36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u="sng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 smtClean="0">
                <a:solidFill>
                  <a:srgbClr val="0070C0"/>
                </a:solidFill>
              </a:rPr>
              <a:t>SPOSTAMENTI 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</a:t>
            </a:r>
            <a:r>
              <a:rPr lang="it-IT" b="1" i="1" dirty="0">
                <a:solidFill>
                  <a:srgbClr val="FF0000"/>
                </a:solidFill>
              </a:rPr>
              <a:t>CAMBIA 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DAL 18 MAGGIO</a:t>
            </a: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443025"/>
              </p:ext>
            </p:extLst>
          </p:nvPr>
        </p:nvGraphicFramePr>
        <p:xfrm>
          <a:off x="5076056" y="1052736"/>
          <a:ext cx="365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2550" y="1593055"/>
            <a:ext cx="5072098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43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300" b="1" dirty="0" smtClean="0">
                <a:solidFill>
                  <a:srgbClr val="0070C0"/>
                </a:solidFill>
              </a:rPr>
              <a:t>SPOSTAMENTI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CAMBIA DAL </a:t>
            </a:r>
            <a:r>
              <a:rPr lang="it-IT" b="1" i="1" dirty="0">
                <a:solidFill>
                  <a:srgbClr val="FF0000"/>
                </a:solidFill>
              </a:rPr>
              <a:t>3 </a:t>
            </a:r>
            <a:r>
              <a:rPr lang="it-IT" b="1" i="1" dirty="0" smtClean="0">
                <a:solidFill>
                  <a:srgbClr val="FF0000"/>
                </a:solidFill>
              </a:rPr>
              <a:t>GIUGNO</a:t>
            </a:r>
            <a:endParaRPr lang="it-IT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071875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</a:t>
            </a:r>
          </a:p>
          <a:p>
            <a:pPr algn="ctr">
              <a:buNone/>
            </a:pPr>
            <a:endParaRPr lang="it-IT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Fino al 3 Giugno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COSA </a:t>
            </a:r>
            <a:r>
              <a:rPr lang="it-IT" b="1" i="1" dirty="0">
                <a:solidFill>
                  <a:srgbClr val="FF0000"/>
                </a:solidFill>
              </a:rPr>
              <a:t>RESTA </a:t>
            </a:r>
            <a:r>
              <a:rPr lang="it-IT" b="1" i="1" dirty="0" smtClean="0">
                <a:solidFill>
                  <a:srgbClr val="FF0000"/>
                </a:solidFill>
              </a:rPr>
              <a:t>INVARIATO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684139"/>
              </p:ext>
            </p:extLst>
          </p:nvPr>
        </p:nvGraphicFramePr>
        <p:xfrm>
          <a:off x="5076056" y="1340768"/>
          <a:ext cx="3657600" cy="480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</a:t>
            </a:r>
            <a:r>
              <a:rPr lang="it-IT" sz="4000" b="1" dirty="0" smtClean="0">
                <a:solidFill>
                  <a:srgbClr val="0070C0"/>
                </a:solidFill>
              </a:rPr>
              <a:t>ECONOMICO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PRODUTTIVE</a:t>
            </a: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COSA </a:t>
            </a:r>
            <a:r>
              <a:rPr lang="it-IT" sz="3200" b="1" i="1" dirty="0" smtClean="0">
                <a:solidFill>
                  <a:srgbClr val="FF0000"/>
                </a:solidFill>
              </a:rPr>
              <a:t>CAMBIA CON IL DPCM DEL 17 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3449563"/>
              </p:ext>
            </p:extLst>
          </p:nvPr>
        </p:nvGraphicFramePr>
        <p:xfrm>
          <a:off x="5276850" y="1340768"/>
          <a:ext cx="3657600" cy="514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70384"/>
              </p:ext>
            </p:extLst>
          </p:nvPr>
        </p:nvGraphicFramePr>
        <p:xfrm>
          <a:off x="5004048" y="1340768"/>
          <a:ext cx="4139952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5072098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ATTIVITÀ ECONOMICHE,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PRODUTTIVE E SOCIALI</a:t>
            </a:r>
          </a:p>
          <a:p>
            <a:pPr algn="ctr"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MISURE DI </a:t>
            </a:r>
            <a:r>
              <a:rPr lang="it-IT" sz="3500" b="1" i="1" dirty="0" smtClean="0">
                <a:solidFill>
                  <a:srgbClr val="FF0000"/>
                </a:solidFill>
              </a:rPr>
              <a:t>SICUREZZA</a:t>
            </a:r>
          </a:p>
          <a:p>
            <a:pPr algn="ctr">
              <a:buNone/>
            </a:pPr>
            <a:r>
              <a:rPr lang="it-IT" sz="3500" b="1" i="1" dirty="0" smtClean="0">
                <a:solidFill>
                  <a:srgbClr val="FF0000"/>
                </a:solidFill>
              </a:rPr>
              <a:t>Previste dal </a:t>
            </a:r>
            <a:r>
              <a:rPr lang="it-IT" sz="3500" b="1" i="1" dirty="0" err="1" smtClean="0">
                <a:solidFill>
                  <a:srgbClr val="FF0000"/>
                </a:solidFill>
              </a:rPr>
              <a:t>DL</a:t>
            </a:r>
            <a:r>
              <a:rPr lang="it-IT" sz="3500" b="1" i="1" dirty="0" smtClean="0">
                <a:solidFill>
                  <a:srgbClr val="FF0000"/>
                </a:solidFill>
              </a:rPr>
              <a:t> n. 33 del 16 maggio</a:t>
            </a:r>
          </a:p>
          <a:p>
            <a:pPr algn="ctr">
              <a:buNone/>
            </a:pPr>
            <a:r>
              <a:rPr lang="it-IT" sz="3500" b="1" i="1" dirty="0" smtClean="0">
                <a:solidFill>
                  <a:srgbClr val="FF0000"/>
                </a:solidFill>
              </a:rPr>
              <a:t>e dal DPCM del 17 maggio</a:t>
            </a:r>
          </a:p>
          <a:p>
            <a:pPr algn="ctr">
              <a:buNone/>
            </a:pPr>
            <a:endParaRPr lang="it-IT" sz="35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71996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z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1281</Words>
  <Application>Microsoft Office PowerPoint</Application>
  <PresentationFormat>Presentazione su schermo (4:3)</PresentationFormat>
  <Paragraphs>190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Solstizio</vt:lpstr>
      <vt:lpstr>   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LA FASE 2</dc:title>
  <dc:creator>Maria Rosaria Di Cecca</dc:creator>
  <cp:lastModifiedBy>Anci Abruzzo</cp:lastModifiedBy>
  <cp:revision>120</cp:revision>
  <dcterms:created xsi:type="dcterms:W3CDTF">2020-05-02T11:08:34Z</dcterms:created>
  <dcterms:modified xsi:type="dcterms:W3CDTF">2020-05-18T08:09:26Z</dcterms:modified>
</cp:coreProperties>
</file>